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84" r:id="rId2"/>
  </p:sldMasterIdLst>
  <p:notesMasterIdLst>
    <p:notesMasterId r:id="rId42"/>
  </p:notesMasterIdLst>
  <p:handoutMasterIdLst>
    <p:handoutMasterId r:id="rId43"/>
  </p:handoutMasterIdLst>
  <p:sldIdLst>
    <p:sldId id="256" r:id="rId3"/>
    <p:sldId id="336" r:id="rId4"/>
    <p:sldId id="346" r:id="rId5"/>
    <p:sldId id="322" r:id="rId6"/>
    <p:sldId id="377" r:id="rId7"/>
    <p:sldId id="323" r:id="rId8"/>
    <p:sldId id="334" r:id="rId9"/>
    <p:sldId id="325" r:id="rId10"/>
    <p:sldId id="347" r:id="rId11"/>
    <p:sldId id="320" r:id="rId12"/>
    <p:sldId id="321" r:id="rId13"/>
    <p:sldId id="326" r:id="rId14"/>
    <p:sldId id="327" r:id="rId15"/>
    <p:sldId id="328" r:id="rId16"/>
    <p:sldId id="319" r:id="rId17"/>
    <p:sldId id="315" r:id="rId18"/>
    <p:sldId id="316" r:id="rId19"/>
    <p:sldId id="317" r:id="rId20"/>
    <p:sldId id="318" r:id="rId21"/>
    <p:sldId id="309" r:id="rId22"/>
    <p:sldId id="376" r:id="rId23"/>
    <p:sldId id="333" r:id="rId24"/>
    <p:sldId id="329" r:id="rId25"/>
    <p:sldId id="330" r:id="rId26"/>
    <p:sldId id="331" r:id="rId27"/>
    <p:sldId id="332" r:id="rId28"/>
    <p:sldId id="341" r:id="rId29"/>
    <p:sldId id="339" r:id="rId30"/>
    <p:sldId id="261" r:id="rId31"/>
    <p:sldId id="262" r:id="rId32"/>
    <p:sldId id="280" r:id="rId33"/>
    <p:sldId id="342" r:id="rId34"/>
    <p:sldId id="264" r:id="rId35"/>
    <p:sldId id="384" r:id="rId36"/>
    <p:sldId id="383" r:id="rId37"/>
    <p:sldId id="382" r:id="rId38"/>
    <p:sldId id="381" r:id="rId39"/>
    <p:sldId id="380" r:id="rId40"/>
    <p:sldId id="379" r:id="rId41"/>
  </p:sldIdLst>
  <p:sldSz cx="9144000" cy="6858000" type="screen4x3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C33215-9BD0-CBDE-7866-769F4F48D6EA}" v="1" dt="2021-02-08T04:09:27.962"/>
    <p1510:client id="{C8BE5186-2C81-450E-B949-DB6DF77AE47C}" v="1" dt="2021-01-21T14:33:29.069"/>
    <p1510:client id="{E1B1F1D7-5F48-3037-0223-70F00F9DD83A}" v="16" dt="2021-02-08T04:07:05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3" autoAdjust="0"/>
    <p:restoredTop sz="82263" autoAdjust="0"/>
  </p:normalViewPr>
  <p:slideViewPr>
    <p:cSldViewPr>
      <p:cViewPr varScale="1">
        <p:scale>
          <a:sx n="94" d="100"/>
          <a:sy n="94" d="100"/>
        </p:scale>
        <p:origin x="183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, Kingship [LMS]" userId="S::kskslo@polyu.edu.hk::8860e6b6-63df-4619-82dc-e2e000ec9f2d" providerId="AD" clId="Web-{30C33215-9BD0-CBDE-7866-769F4F48D6EA}"/>
    <pc:docChg chg="delSld">
      <pc:chgData name="LO, Kingship [LMS]" userId="S::kskslo@polyu.edu.hk::8860e6b6-63df-4619-82dc-e2e000ec9f2d" providerId="AD" clId="Web-{30C33215-9BD0-CBDE-7866-769F4F48D6EA}" dt="2021-02-08T04:09:27.962" v="0"/>
      <pc:docMkLst>
        <pc:docMk/>
      </pc:docMkLst>
      <pc:sldChg chg="del">
        <pc:chgData name="LO, Kingship [LMS]" userId="S::kskslo@polyu.edu.hk::8860e6b6-63df-4619-82dc-e2e000ec9f2d" providerId="AD" clId="Web-{30C33215-9BD0-CBDE-7866-769F4F48D6EA}" dt="2021-02-08T04:09:27.962" v="0"/>
        <pc:sldMkLst>
          <pc:docMk/>
          <pc:sldMk cId="2504610830" sldId="378"/>
        </pc:sldMkLst>
      </pc:sldChg>
    </pc:docChg>
  </pc:docChgLst>
  <pc:docChgLst>
    <pc:chgData name="LO, Kingship [LMS]" userId="8860e6b6-63df-4619-82dc-e2e000ec9f2d" providerId="ADAL" clId="{C8BE5186-2C81-450E-B949-DB6DF77AE47C}"/>
    <pc:docChg chg="addSld modSld">
      <pc:chgData name="LO, Kingship [LMS]" userId="8860e6b6-63df-4619-82dc-e2e000ec9f2d" providerId="ADAL" clId="{C8BE5186-2C81-450E-B949-DB6DF77AE47C}" dt="2021-01-21T14:34:21.557" v="40" actId="14100"/>
      <pc:docMkLst>
        <pc:docMk/>
      </pc:docMkLst>
      <pc:sldChg chg="addSp delSp modSp add mod modAnim">
        <pc:chgData name="LO, Kingship [LMS]" userId="8860e6b6-63df-4619-82dc-e2e000ec9f2d" providerId="ADAL" clId="{C8BE5186-2C81-450E-B949-DB6DF77AE47C}" dt="2021-01-21T14:34:21.557" v="40" actId="14100"/>
        <pc:sldMkLst>
          <pc:docMk/>
          <pc:sldMk cId="2504610830" sldId="378"/>
        </pc:sldMkLst>
        <pc:spChg chg="mod">
          <ac:chgData name="LO, Kingship [LMS]" userId="8860e6b6-63df-4619-82dc-e2e000ec9f2d" providerId="ADAL" clId="{C8BE5186-2C81-450E-B949-DB6DF77AE47C}" dt="2021-01-21T14:34:07.178" v="35" actId="1076"/>
          <ac:spMkLst>
            <pc:docMk/>
            <pc:sldMk cId="2504610830" sldId="378"/>
            <ac:spMk id="2" creationId="{00000000-0000-0000-0000-000000000000}"/>
          </ac:spMkLst>
        </pc:spChg>
        <pc:spChg chg="del mod">
          <ac:chgData name="LO, Kingship [LMS]" userId="8860e6b6-63df-4619-82dc-e2e000ec9f2d" providerId="ADAL" clId="{C8BE5186-2C81-450E-B949-DB6DF77AE47C}" dt="2021-01-21T14:33:29.069" v="2"/>
          <ac:spMkLst>
            <pc:docMk/>
            <pc:sldMk cId="2504610830" sldId="378"/>
            <ac:spMk id="3" creationId="{00000000-0000-0000-0000-000000000000}"/>
          </ac:spMkLst>
        </pc:spChg>
        <pc:picChg chg="add mod">
          <ac:chgData name="LO, Kingship [LMS]" userId="8860e6b6-63df-4619-82dc-e2e000ec9f2d" providerId="ADAL" clId="{C8BE5186-2C81-450E-B949-DB6DF77AE47C}" dt="2021-01-21T14:34:21.557" v="40" actId="14100"/>
          <ac:picMkLst>
            <pc:docMk/>
            <pc:sldMk cId="2504610830" sldId="378"/>
            <ac:picMk id="5" creationId="{5D6417E7-3C5C-4DB2-A28B-D4E60AA2F05D}"/>
          </ac:picMkLst>
        </pc:picChg>
      </pc:sldChg>
    </pc:docChg>
  </pc:docChgLst>
  <pc:docChgLst>
    <pc:chgData name="LO, Kingship [LMS]" userId="S::kskslo@polyu.edu.hk::8860e6b6-63df-4619-82dc-e2e000ec9f2d" providerId="AD" clId="Web-{E1B1F1D7-5F48-3037-0223-70F00F9DD83A}"/>
    <pc:docChg chg="addSld delSld modSld addMainMaster">
      <pc:chgData name="LO, Kingship [LMS]" userId="S::kskslo@polyu.edu.hk::8860e6b6-63df-4619-82dc-e2e000ec9f2d" providerId="AD" clId="Web-{E1B1F1D7-5F48-3037-0223-70F00F9DD83A}" dt="2021-02-08T04:07:05.517" v="14"/>
      <pc:docMkLst>
        <pc:docMk/>
      </pc:docMkLst>
      <pc:sldChg chg="modSp">
        <pc:chgData name="LO, Kingship [LMS]" userId="S::kskslo@polyu.edu.hk::8860e6b6-63df-4619-82dc-e2e000ec9f2d" providerId="AD" clId="Web-{E1B1F1D7-5F48-3037-0223-70F00F9DD83A}" dt="2021-02-08T03:46:20.864" v="1" actId="20577"/>
        <pc:sldMkLst>
          <pc:docMk/>
          <pc:sldMk cId="0" sldId="256"/>
        </pc:sldMkLst>
        <pc:spChg chg="mod">
          <ac:chgData name="LO, Kingship [LMS]" userId="S::kskslo@polyu.edu.hk::8860e6b6-63df-4619-82dc-e2e000ec9f2d" providerId="AD" clId="Web-{E1B1F1D7-5F48-3037-0223-70F00F9DD83A}" dt="2021-02-08T03:46:20.864" v="1" actId="20577"/>
          <ac:spMkLst>
            <pc:docMk/>
            <pc:sldMk cId="0" sldId="256"/>
            <ac:spMk id="3075" creationId="{00000000-0000-0000-0000-000000000000}"/>
          </ac:spMkLst>
        </pc:spChg>
      </pc:sldChg>
      <pc:sldChg chg="del">
        <pc:chgData name="LO, Kingship [LMS]" userId="S::kskslo@polyu.edu.hk::8860e6b6-63df-4619-82dc-e2e000ec9f2d" providerId="AD" clId="Web-{E1B1F1D7-5F48-3037-0223-70F00F9DD83A}" dt="2021-02-08T03:48:43.820" v="2"/>
        <pc:sldMkLst>
          <pc:docMk/>
          <pc:sldMk cId="0" sldId="296"/>
        </pc:sldMkLst>
      </pc:sldChg>
      <pc:sldChg chg="del">
        <pc:chgData name="LO, Kingship [LMS]" userId="S::kskslo@polyu.edu.hk::8860e6b6-63df-4619-82dc-e2e000ec9f2d" providerId="AD" clId="Web-{E1B1F1D7-5F48-3037-0223-70F00F9DD83A}" dt="2021-02-08T03:48:46.164" v="3"/>
        <pc:sldMkLst>
          <pc:docMk/>
          <pc:sldMk cId="0" sldId="297"/>
        </pc:sldMkLst>
      </pc:sldChg>
      <pc:sldChg chg="del">
        <pc:chgData name="LO, Kingship [LMS]" userId="S::kskslo@polyu.edu.hk::8860e6b6-63df-4619-82dc-e2e000ec9f2d" providerId="AD" clId="Web-{E1B1F1D7-5F48-3037-0223-70F00F9DD83A}" dt="2021-02-08T03:48:47.977" v="4"/>
        <pc:sldMkLst>
          <pc:docMk/>
          <pc:sldMk cId="0" sldId="298"/>
        </pc:sldMkLst>
      </pc:sldChg>
      <pc:sldChg chg="del">
        <pc:chgData name="LO, Kingship [LMS]" userId="S::kskslo@polyu.edu.hk::8860e6b6-63df-4619-82dc-e2e000ec9f2d" providerId="AD" clId="Web-{E1B1F1D7-5F48-3037-0223-70F00F9DD83A}" dt="2021-02-08T03:48:49.758" v="5"/>
        <pc:sldMkLst>
          <pc:docMk/>
          <pc:sldMk cId="0" sldId="299"/>
        </pc:sldMkLst>
      </pc:sldChg>
      <pc:sldChg chg="del">
        <pc:chgData name="LO, Kingship [LMS]" userId="S::kskslo@polyu.edu.hk::8860e6b6-63df-4619-82dc-e2e000ec9f2d" providerId="AD" clId="Web-{E1B1F1D7-5F48-3037-0223-70F00F9DD83A}" dt="2021-02-08T03:48:51.383" v="6"/>
        <pc:sldMkLst>
          <pc:docMk/>
          <pc:sldMk cId="0" sldId="300"/>
        </pc:sldMkLst>
      </pc:sldChg>
      <pc:sldChg chg="del">
        <pc:chgData name="LO, Kingship [LMS]" userId="S::kskslo@polyu.edu.hk::8860e6b6-63df-4619-82dc-e2e000ec9f2d" providerId="AD" clId="Web-{E1B1F1D7-5F48-3037-0223-70F00F9DD83A}" dt="2021-02-08T04:07:05.517" v="14"/>
        <pc:sldMkLst>
          <pc:docMk/>
          <pc:sldMk cId="3784711235" sldId="357"/>
        </pc:sldMkLst>
      </pc:sldChg>
      <pc:sldChg chg="del">
        <pc:chgData name="LO, Kingship [LMS]" userId="S::kskslo@polyu.edu.hk::8860e6b6-63df-4619-82dc-e2e000ec9f2d" providerId="AD" clId="Web-{E1B1F1D7-5F48-3037-0223-70F00F9DD83A}" dt="2021-02-08T04:06:35.360" v="13"/>
        <pc:sldMkLst>
          <pc:docMk/>
          <pc:sldMk cId="3975095130" sldId="361"/>
        </pc:sldMkLst>
      </pc:sldChg>
      <pc:sldChg chg="add">
        <pc:chgData name="LO, Kingship [LMS]" userId="S::kskslo@polyu.edu.hk::8860e6b6-63df-4619-82dc-e2e000ec9f2d" providerId="AD" clId="Web-{E1B1F1D7-5F48-3037-0223-70F00F9DD83A}" dt="2021-02-08T03:49:31.321" v="7"/>
        <pc:sldMkLst>
          <pc:docMk/>
          <pc:sldMk cId="3469650670" sldId="379"/>
        </pc:sldMkLst>
      </pc:sldChg>
      <pc:sldChg chg="add">
        <pc:chgData name="LO, Kingship [LMS]" userId="S::kskslo@polyu.edu.hk::8860e6b6-63df-4619-82dc-e2e000ec9f2d" providerId="AD" clId="Web-{E1B1F1D7-5F48-3037-0223-70F00F9DD83A}" dt="2021-02-08T03:49:32.618" v="8"/>
        <pc:sldMkLst>
          <pc:docMk/>
          <pc:sldMk cId="3148494342" sldId="380"/>
        </pc:sldMkLst>
      </pc:sldChg>
      <pc:sldChg chg="add">
        <pc:chgData name="LO, Kingship [LMS]" userId="S::kskslo@polyu.edu.hk::8860e6b6-63df-4619-82dc-e2e000ec9f2d" providerId="AD" clId="Web-{E1B1F1D7-5F48-3037-0223-70F00F9DD83A}" dt="2021-02-08T03:49:33.790" v="9"/>
        <pc:sldMkLst>
          <pc:docMk/>
          <pc:sldMk cId="1869147900" sldId="381"/>
        </pc:sldMkLst>
      </pc:sldChg>
      <pc:sldChg chg="add">
        <pc:chgData name="LO, Kingship [LMS]" userId="S::kskslo@polyu.edu.hk::8860e6b6-63df-4619-82dc-e2e000ec9f2d" providerId="AD" clId="Web-{E1B1F1D7-5F48-3037-0223-70F00F9DD83A}" dt="2021-02-08T03:49:34.962" v="10"/>
        <pc:sldMkLst>
          <pc:docMk/>
          <pc:sldMk cId="2977278160" sldId="382"/>
        </pc:sldMkLst>
      </pc:sldChg>
      <pc:sldChg chg="add">
        <pc:chgData name="LO, Kingship [LMS]" userId="S::kskslo@polyu.edu.hk::8860e6b6-63df-4619-82dc-e2e000ec9f2d" providerId="AD" clId="Web-{E1B1F1D7-5F48-3037-0223-70F00F9DD83A}" dt="2021-02-08T03:49:36.118" v="11"/>
        <pc:sldMkLst>
          <pc:docMk/>
          <pc:sldMk cId="648087271" sldId="383"/>
        </pc:sldMkLst>
      </pc:sldChg>
      <pc:sldChg chg="add">
        <pc:chgData name="LO, Kingship [LMS]" userId="S::kskslo@polyu.edu.hk::8860e6b6-63df-4619-82dc-e2e000ec9f2d" providerId="AD" clId="Web-{E1B1F1D7-5F48-3037-0223-70F00F9DD83A}" dt="2021-02-08T03:51:41.684" v="12"/>
        <pc:sldMkLst>
          <pc:docMk/>
          <pc:sldMk cId="930846766" sldId="384"/>
        </pc:sldMkLst>
      </pc:sldChg>
      <pc:sldMasterChg chg="add addSldLayout">
        <pc:chgData name="LO, Kingship [LMS]" userId="S::kskslo@polyu.edu.hk::8860e6b6-63df-4619-82dc-e2e000ec9f2d" providerId="AD" clId="Web-{E1B1F1D7-5F48-3037-0223-70F00F9DD83A}" dt="2021-02-08T03:49:31.321" v="7"/>
        <pc:sldMasterMkLst>
          <pc:docMk/>
          <pc:sldMasterMk cId="102273851" sldId="2147483684"/>
        </pc:sldMasterMkLst>
        <pc:sldLayoutChg chg="add">
          <pc:chgData name="LO, Kingship [LMS]" userId="S::kskslo@polyu.edu.hk::8860e6b6-63df-4619-82dc-e2e000ec9f2d" providerId="AD" clId="Web-{E1B1F1D7-5F48-3037-0223-70F00F9DD83A}" dt="2021-02-08T03:49:31.321" v="7"/>
          <pc:sldLayoutMkLst>
            <pc:docMk/>
            <pc:sldMasterMk cId="102273851" sldId="2147483684"/>
            <pc:sldLayoutMk cId="257763689" sldId="2147483685"/>
          </pc:sldLayoutMkLst>
        </pc:sldLayoutChg>
        <pc:sldLayoutChg chg="add">
          <pc:chgData name="LO, Kingship [LMS]" userId="S::kskslo@polyu.edu.hk::8860e6b6-63df-4619-82dc-e2e000ec9f2d" providerId="AD" clId="Web-{E1B1F1D7-5F48-3037-0223-70F00F9DD83A}" dt="2021-02-08T03:49:31.321" v="7"/>
          <pc:sldLayoutMkLst>
            <pc:docMk/>
            <pc:sldMasterMk cId="102273851" sldId="2147483684"/>
            <pc:sldLayoutMk cId="3209407915" sldId="2147483686"/>
          </pc:sldLayoutMkLst>
        </pc:sldLayoutChg>
        <pc:sldLayoutChg chg="add">
          <pc:chgData name="LO, Kingship [LMS]" userId="S::kskslo@polyu.edu.hk::8860e6b6-63df-4619-82dc-e2e000ec9f2d" providerId="AD" clId="Web-{E1B1F1D7-5F48-3037-0223-70F00F9DD83A}" dt="2021-02-08T03:49:31.321" v="7"/>
          <pc:sldLayoutMkLst>
            <pc:docMk/>
            <pc:sldMasterMk cId="102273851" sldId="2147483684"/>
            <pc:sldLayoutMk cId="988744852" sldId="2147483687"/>
          </pc:sldLayoutMkLst>
        </pc:sldLayoutChg>
        <pc:sldLayoutChg chg="add">
          <pc:chgData name="LO, Kingship [LMS]" userId="S::kskslo@polyu.edu.hk::8860e6b6-63df-4619-82dc-e2e000ec9f2d" providerId="AD" clId="Web-{E1B1F1D7-5F48-3037-0223-70F00F9DD83A}" dt="2021-02-08T03:49:31.321" v="7"/>
          <pc:sldLayoutMkLst>
            <pc:docMk/>
            <pc:sldMasterMk cId="102273851" sldId="2147483684"/>
            <pc:sldLayoutMk cId="3955395888" sldId="2147483688"/>
          </pc:sldLayoutMkLst>
        </pc:sldLayoutChg>
        <pc:sldLayoutChg chg="add">
          <pc:chgData name="LO, Kingship [LMS]" userId="S::kskslo@polyu.edu.hk::8860e6b6-63df-4619-82dc-e2e000ec9f2d" providerId="AD" clId="Web-{E1B1F1D7-5F48-3037-0223-70F00F9DD83A}" dt="2021-02-08T03:49:31.321" v="7"/>
          <pc:sldLayoutMkLst>
            <pc:docMk/>
            <pc:sldMasterMk cId="102273851" sldId="2147483684"/>
            <pc:sldLayoutMk cId="4007692582" sldId="2147483689"/>
          </pc:sldLayoutMkLst>
        </pc:sldLayoutChg>
        <pc:sldLayoutChg chg="add">
          <pc:chgData name="LO, Kingship [LMS]" userId="S::kskslo@polyu.edu.hk::8860e6b6-63df-4619-82dc-e2e000ec9f2d" providerId="AD" clId="Web-{E1B1F1D7-5F48-3037-0223-70F00F9DD83A}" dt="2021-02-08T03:49:31.321" v="7"/>
          <pc:sldLayoutMkLst>
            <pc:docMk/>
            <pc:sldMasterMk cId="102273851" sldId="2147483684"/>
            <pc:sldLayoutMk cId="3030163950" sldId="2147483690"/>
          </pc:sldLayoutMkLst>
        </pc:sldLayoutChg>
        <pc:sldLayoutChg chg="add">
          <pc:chgData name="LO, Kingship [LMS]" userId="S::kskslo@polyu.edu.hk::8860e6b6-63df-4619-82dc-e2e000ec9f2d" providerId="AD" clId="Web-{E1B1F1D7-5F48-3037-0223-70F00F9DD83A}" dt="2021-02-08T03:49:31.321" v="7"/>
          <pc:sldLayoutMkLst>
            <pc:docMk/>
            <pc:sldMasterMk cId="102273851" sldId="2147483684"/>
            <pc:sldLayoutMk cId="2128774317" sldId="2147483691"/>
          </pc:sldLayoutMkLst>
        </pc:sldLayoutChg>
        <pc:sldLayoutChg chg="add">
          <pc:chgData name="LO, Kingship [LMS]" userId="S::kskslo@polyu.edu.hk::8860e6b6-63df-4619-82dc-e2e000ec9f2d" providerId="AD" clId="Web-{E1B1F1D7-5F48-3037-0223-70F00F9DD83A}" dt="2021-02-08T03:49:31.321" v="7"/>
          <pc:sldLayoutMkLst>
            <pc:docMk/>
            <pc:sldMasterMk cId="102273851" sldId="2147483684"/>
            <pc:sldLayoutMk cId="3365701187" sldId="2147483692"/>
          </pc:sldLayoutMkLst>
        </pc:sldLayoutChg>
        <pc:sldLayoutChg chg="add">
          <pc:chgData name="LO, Kingship [LMS]" userId="S::kskslo@polyu.edu.hk::8860e6b6-63df-4619-82dc-e2e000ec9f2d" providerId="AD" clId="Web-{E1B1F1D7-5F48-3037-0223-70F00F9DD83A}" dt="2021-02-08T03:49:31.321" v="7"/>
          <pc:sldLayoutMkLst>
            <pc:docMk/>
            <pc:sldMasterMk cId="102273851" sldId="2147483684"/>
            <pc:sldLayoutMk cId="59555810" sldId="2147483693"/>
          </pc:sldLayoutMkLst>
        </pc:sldLayoutChg>
        <pc:sldLayoutChg chg="add">
          <pc:chgData name="LO, Kingship [LMS]" userId="S::kskslo@polyu.edu.hk::8860e6b6-63df-4619-82dc-e2e000ec9f2d" providerId="AD" clId="Web-{E1B1F1D7-5F48-3037-0223-70F00F9DD83A}" dt="2021-02-08T03:49:31.321" v="7"/>
          <pc:sldLayoutMkLst>
            <pc:docMk/>
            <pc:sldMasterMk cId="102273851" sldId="2147483684"/>
            <pc:sldLayoutMk cId="1392685068" sldId="2147483694"/>
          </pc:sldLayoutMkLst>
        </pc:sldLayoutChg>
        <pc:sldLayoutChg chg="add">
          <pc:chgData name="LO, Kingship [LMS]" userId="S::kskslo@polyu.edu.hk::8860e6b6-63df-4619-82dc-e2e000ec9f2d" providerId="AD" clId="Web-{E1B1F1D7-5F48-3037-0223-70F00F9DD83A}" dt="2021-02-08T03:49:31.321" v="7"/>
          <pc:sldLayoutMkLst>
            <pc:docMk/>
            <pc:sldMasterMk cId="102273851" sldId="2147483684"/>
            <pc:sldLayoutMk cId="363114946" sldId="214748369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4302296" cy="34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4346" y="2"/>
            <a:ext cx="4300039" cy="34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55934"/>
            <a:ext cx="4302296" cy="34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4346" y="6455934"/>
            <a:ext cx="4300039" cy="34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6C6BF67-ACDD-4C7B-B14A-57CCF1B7C3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2296" cy="3394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089" y="1"/>
            <a:ext cx="4302296" cy="3394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3B90E-F9DF-400D-B768-0FB77E1D68C6}" type="datetimeFigureOut">
              <a:rPr lang="en-US" smtClean="0"/>
              <a:pPr/>
              <a:t>2/7/2021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29130"/>
            <a:ext cx="7941310" cy="3058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7095"/>
            <a:ext cx="4302296" cy="3394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089" y="6457095"/>
            <a:ext cx="4302296" cy="3394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FD04C-4EB2-48D8-9F39-1AA15640D1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Optimal=70%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FD04C-4EB2-48D8-9F39-1AA15640D13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09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B53B63C-A3FB-4B13-9FF1-0B06D0632011}" type="slidenum">
              <a:rPr lang="en-US" altLang="en-US" sz="1200" smtClean="0"/>
              <a:pPr eaLnBrk="1" hangingPunct="1"/>
              <a:t>35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127" y="3268738"/>
            <a:ext cx="7406571" cy="30967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4437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8C4BFB-417F-43E9-948C-1A59F3020BDA}" type="slidenum">
              <a:rPr lang="en-US" altLang="en-US" sz="1200" smtClean="0"/>
              <a:pPr eaLnBrk="1" hangingPunct="1"/>
              <a:t>36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127" y="3268738"/>
            <a:ext cx="7406571" cy="30967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952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8C4BFB-417F-43E9-948C-1A59F3020BDA}" type="slidenum">
              <a:rPr lang="en-US" altLang="en-US" sz="1200" smtClean="0"/>
              <a:pPr eaLnBrk="1" hangingPunct="1"/>
              <a:t>37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127" y="3268738"/>
            <a:ext cx="7406571" cy="30967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158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8C4BFB-417F-43E9-948C-1A59F3020BDA}" type="slidenum">
              <a:rPr lang="en-US" altLang="en-US" sz="1200" smtClean="0"/>
              <a:pPr eaLnBrk="1" hangingPunct="1"/>
              <a:t>38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127" y="3268738"/>
            <a:ext cx="7406571" cy="30967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HK" altLang="en-US" dirty="0"/>
          </a:p>
        </p:txBody>
      </p:sp>
    </p:spTree>
    <p:extLst>
      <p:ext uri="{BB962C8B-B14F-4D97-AF65-F5344CB8AC3E}">
        <p14:creationId xmlns:p14="http://schemas.microsoft.com/office/powerpoint/2010/main" val="1855555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8C4BFB-417F-43E9-948C-1A59F3020BDA}" type="slidenum">
              <a:rPr lang="en-US" altLang="en-US" sz="1200" smtClean="0"/>
              <a:pPr eaLnBrk="1" hangingPunct="1"/>
              <a:t>39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127" y="3268738"/>
            <a:ext cx="7406571" cy="30967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8837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3F87E-9CA1-4C51-9B3E-BEBD16548588}" type="slidenum">
              <a:rPr lang="en-US" altLang="en-US" sz="1200" smtClean="0"/>
              <a:pPr eaLnBrk="1" hangingPunct="1"/>
              <a:t>39</a:t>
            </a:fld>
            <a:endParaRPr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127" y="3268738"/>
            <a:ext cx="7406571" cy="30967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776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6347D-B22C-46DE-8298-8BC0242529BD}" type="slidenum">
              <a:rPr lang="en-AU"/>
              <a:pPr/>
              <a:t>8</a:t>
            </a:fld>
            <a:endParaRPr lang="en-AU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FD04C-4EB2-48D8-9F39-1AA15640D13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32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FD04C-4EB2-48D8-9F39-1AA15640D13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65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D5F-3714-43BE-85C8-0D9E66CF4A29}" type="slidenum">
              <a:rPr lang="en-AU"/>
              <a:pPr/>
              <a:t>23</a:t>
            </a:fld>
            <a:endParaRPr lang="en-AU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72DD6E-FCB9-4DF5-9C7A-B0496549E046}" type="slidenum">
              <a:rPr lang="en-AU"/>
              <a:pPr/>
              <a:t>24</a:t>
            </a:fld>
            <a:endParaRPr lang="en-AU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391ADC-6950-48C3-800D-5EF0B980B298}" type="slidenum">
              <a:rPr lang="en-AU"/>
              <a:pPr/>
              <a:t>25</a:t>
            </a:fld>
            <a:endParaRPr lang="en-AU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B32AD9-3BDB-4778-A219-0366155E4508}" type="slidenum">
              <a:rPr lang="en-AU"/>
              <a:pPr/>
              <a:t>26</a:t>
            </a:fld>
            <a:endParaRPr lang="en-AU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F87DAF-6C0B-4A04-B7D8-3194C57D6208}" type="slidenum">
              <a:rPr lang="en-AU"/>
              <a:pPr/>
              <a:t>27</a:t>
            </a:fld>
            <a:endParaRPr lang="en-AU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2AD921D-865E-481C-9053-FA8E63FE2C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AB484-ED32-45DF-BF38-8D974D5688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7108E-3F26-4C7D-B095-306DEEA028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920" y="6485133"/>
            <a:ext cx="3624080" cy="3787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092" y="110702"/>
            <a:ext cx="3339375" cy="6408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4" y="6237215"/>
            <a:ext cx="1994056" cy="5041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61" y="6244029"/>
            <a:ext cx="821007" cy="490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4" y="6237215"/>
            <a:ext cx="1994056" cy="504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61" y="6244029"/>
            <a:ext cx="821007" cy="4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3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8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0000"/>
            <a:ext cx="7886700" cy="478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5CE3-3B7B-4014-9ECD-899FCE41CCB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162C-E6D7-4395-8D6C-43591C34B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0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5CE3-3B7B-4014-9ECD-899FCE41CCB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162C-E6D7-4395-8D6C-43591C34B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44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8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000"/>
            <a:ext cx="3886200" cy="478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40000"/>
            <a:ext cx="3886200" cy="478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5CE3-3B7B-4014-9ECD-899FCE41CCB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162C-E6D7-4395-8D6C-43591C34B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95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828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400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68000"/>
            <a:ext cx="3868340" cy="39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400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68000"/>
            <a:ext cx="3887391" cy="39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5CE3-3B7B-4014-9ECD-899FCE41CCB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162C-E6D7-4395-8D6C-43591C34B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2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8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5CE3-3B7B-4014-9ECD-899FCE41CCB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162C-E6D7-4395-8D6C-43591C34B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63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5CE3-3B7B-4014-9ECD-899FCE41CCB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162C-E6D7-4395-8D6C-43591C34B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74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5CE3-3B7B-4014-9ECD-899FCE41CCB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162C-E6D7-4395-8D6C-43591C34B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0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8CD06-EB99-4CD3-BF7B-AFA9512847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5CE3-3B7B-4014-9ECD-899FCE41CCB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162C-E6D7-4395-8D6C-43591C34B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5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5CE3-3B7B-4014-9ECD-899FCE41CCB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162C-E6D7-4395-8D6C-43591C34B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5CE3-3B7B-4014-9ECD-899FCE41CCB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162C-E6D7-4395-8D6C-43591C34B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95F68-D15E-43A7-96E7-73E439ECE7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6DA8D-BB83-411C-AEC5-98E14BCD98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4B2E3-1BB3-41F2-B01E-435CBA0092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7F224-FE06-430B-8ABD-87D731C9F2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4693D-C7AF-4A03-8015-1642D2811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79B0D-CCCA-4786-AD00-1D5548E4AF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0F38D-61DC-4432-A1F1-5401C2F6F9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 dirty="0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 dirty="0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 dirty="0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 dirty="0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 dirty="0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62F6D962-1EBD-4770-9023-F1B55B140F5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40000"/>
            <a:ext cx="7886700" cy="47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C5CE3-3B7B-4014-9ECD-899FCE41CCB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4162C-E6D7-4395-8D6C-43591C34B9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851737"/>
            <a:ext cx="9144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00F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si-electronics.uk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pM2zBo8_zI?t=4m20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pM2zBo8_zI?t=4m20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914400"/>
            <a:ext cx="7772400" cy="2224088"/>
          </a:xfrm>
        </p:spPr>
        <p:txBody>
          <a:bodyPr/>
          <a:lstStyle/>
          <a:p>
            <a:pPr algn="ctr" eaLnBrk="1" hangingPunct="1"/>
            <a:r>
              <a:rPr lang="en-US" dirty="0"/>
              <a:t>Principles of </a:t>
            </a:r>
            <a:br>
              <a:rPr lang="en-US" dirty="0"/>
            </a:br>
            <a:r>
              <a:rPr lang="en-US" dirty="0"/>
              <a:t>Operations Management (LGT2106/LGT2B02)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Lecture 3</a:t>
            </a:r>
          </a:p>
          <a:p>
            <a:pPr eaLnBrk="1" hangingPunct="1"/>
            <a:r>
              <a:rPr lang="en-US" dirty="0"/>
              <a:t>Capacity Management and Aggregate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D921D-865E-481C-9053-FA8E63FE2CA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14313"/>
            <a:ext cx="7848600" cy="1462087"/>
          </a:xfrm>
        </p:spPr>
        <p:txBody>
          <a:bodyPr/>
          <a:lstStyle/>
          <a:p>
            <a:r>
              <a:rPr lang="en-US" sz="3800" dirty="0"/>
              <a:t>Factors affecting capacity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2"/>
            <a:ext cx="7772400" cy="461168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External factors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Union agreements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Supplier capabilities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Government regulations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Internal factors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Product and service design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Plant layout and process flow 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Personnel and jobs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Management capabilities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Equipment capabilities and maintenance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Materials management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Quality control systems</a:t>
            </a: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14313"/>
            <a:ext cx="8029575" cy="1462087"/>
          </a:xfrm>
        </p:spPr>
        <p:txBody>
          <a:bodyPr/>
          <a:lstStyle/>
          <a:p>
            <a:r>
              <a:rPr lang="en-US" sz="4000" dirty="0"/>
              <a:t>Production system capacity affects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133600"/>
            <a:ext cx="7772400" cy="4114800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sz="2800" dirty="0"/>
              <a:t>Composition of the workforce</a:t>
            </a:r>
          </a:p>
          <a:p>
            <a:pPr>
              <a:spcAft>
                <a:spcPts val="1000"/>
              </a:spcAft>
            </a:pPr>
            <a:r>
              <a:rPr lang="en-US" sz="2800" dirty="0"/>
              <a:t>Extent of management and staff support</a:t>
            </a:r>
          </a:p>
          <a:p>
            <a:pPr>
              <a:spcAft>
                <a:spcPts val="1000"/>
              </a:spcAft>
            </a:pPr>
            <a:r>
              <a:rPr lang="en-US" sz="2800" dirty="0"/>
              <a:t>Level of production technology utilized</a:t>
            </a:r>
          </a:p>
          <a:p>
            <a:pPr>
              <a:spcAft>
                <a:spcPts val="1000"/>
              </a:spcAft>
            </a:pPr>
            <a:r>
              <a:rPr lang="en-US" sz="2800" dirty="0"/>
              <a:t>General inventory strategy</a:t>
            </a:r>
          </a:p>
          <a:p>
            <a:pPr>
              <a:spcAft>
                <a:spcPts val="1000"/>
              </a:spcAft>
            </a:pPr>
            <a:r>
              <a:rPr lang="en-US" sz="2800" dirty="0"/>
              <a:t>Response rate to market changes</a:t>
            </a:r>
          </a:p>
          <a:p>
            <a:pPr>
              <a:spcAft>
                <a:spcPts val="1000"/>
              </a:spcAft>
            </a:pPr>
            <a:r>
              <a:rPr lang="en-US" sz="2800" dirty="0"/>
              <a:t>Overall product cost structure</a:t>
            </a:r>
          </a:p>
          <a:p>
            <a:pPr>
              <a:spcAft>
                <a:spcPts val="1000"/>
              </a:spcAft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8077200" cy="1462087"/>
          </a:xfrm>
        </p:spPr>
        <p:txBody>
          <a:bodyPr/>
          <a:lstStyle/>
          <a:p>
            <a:pPr eaLnBrk="1" hangingPunct="1"/>
            <a:r>
              <a:rPr lang="en-US" sz="2900" dirty="0"/>
              <a:t>Best operating level and (</a:t>
            </a:r>
            <a:r>
              <a:rPr lang="en-US" sz="2900" dirty="0" err="1"/>
              <a:t>dis</a:t>
            </a:r>
            <a:r>
              <a:rPr lang="en-US" sz="2900" dirty="0"/>
              <a:t>)economies of scale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1981200"/>
            <a:ext cx="7772400" cy="4572000"/>
          </a:xfrm>
          <a:noFill/>
        </p:spPr>
        <p:txBody>
          <a:bodyPr/>
          <a:lstStyle/>
          <a:p>
            <a:pPr marL="222250" indent="-222250">
              <a:spcAft>
                <a:spcPts val="500"/>
              </a:spcAft>
            </a:pPr>
            <a:r>
              <a:rPr lang="en-US" sz="2000" dirty="0"/>
              <a:t>Best operating level</a:t>
            </a:r>
          </a:p>
          <a:p>
            <a:pPr marL="515938" lvl="1" indent="-173038">
              <a:spcAft>
                <a:spcPts val="500"/>
              </a:spcAft>
            </a:pPr>
            <a:r>
              <a:rPr lang="en-US" sz="1800" dirty="0"/>
              <a:t>The capacity (production volume) for which the average unit cost of output is at a minimum</a:t>
            </a:r>
          </a:p>
          <a:p>
            <a:pPr marL="222250" indent="-222250">
              <a:spcAft>
                <a:spcPts val="500"/>
              </a:spcAft>
            </a:pPr>
            <a:r>
              <a:rPr lang="en-US" sz="2000" dirty="0"/>
              <a:t>Economies of scale</a:t>
            </a:r>
          </a:p>
          <a:p>
            <a:pPr marL="515938" lvl="1" indent="-173038">
              <a:spcAft>
                <a:spcPts val="500"/>
              </a:spcAft>
            </a:pPr>
            <a:r>
              <a:rPr lang="en-US" sz="1800" dirty="0"/>
              <a:t>The output range in which average unit costs decrease as unit production volumes increase</a:t>
            </a:r>
          </a:p>
          <a:p>
            <a:pPr lvl="1" eaLnBrk="1" hangingPunct="1">
              <a:spcAft>
                <a:spcPts val="500"/>
              </a:spcAft>
              <a:buClr>
                <a:srgbClr val="0033CC"/>
              </a:buClr>
            </a:pPr>
            <a:r>
              <a:rPr lang="en-US" sz="1600" dirty="0">
                <a:cs typeface="Arial" charset="0"/>
              </a:rPr>
              <a:t>Lower operating and capital costs</a:t>
            </a:r>
          </a:p>
          <a:p>
            <a:pPr lvl="1" eaLnBrk="1" hangingPunct="1">
              <a:spcAft>
                <a:spcPts val="500"/>
              </a:spcAft>
              <a:buClr>
                <a:srgbClr val="0033CC"/>
              </a:buClr>
            </a:pPr>
            <a:r>
              <a:rPr lang="en-US" sz="1600" dirty="0">
                <a:cs typeface="Arial" charset="0"/>
              </a:rPr>
              <a:t>Per unit cost of equipment drops</a:t>
            </a:r>
          </a:p>
          <a:p>
            <a:pPr lvl="1" eaLnBrk="1" hangingPunct="1">
              <a:spcAft>
                <a:spcPts val="500"/>
              </a:spcAft>
              <a:buClr>
                <a:srgbClr val="0033CC"/>
              </a:buClr>
            </a:pPr>
            <a:r>
              <a:rPr lang="en-US" sz="1600" dirty="0">
                <a:cs typeface="Arial" charset="0"/>
              </a:rPr>
              <a:t>More specialization of labor</a:t>
            </a:r>
            <a:endParaRPr lang="en-US" sz="1800" dirty="0"/>
          </a:p>
          <a:p>
            <a:pPr marL="222250" indent="-222250">
              <a:spcAft>
                <a:spcPts val="500"/>
              </a:spcAft>
            </a:pPr>
            <a:r>
              <a:rPr lang="en-US" sz="2000" dirty="0"/>
              <a:t>Diseconomies of scale</a:t>
            </a:r>
          </a:p>
          <a:p>
            <a:pPr marL="515938" lvl="1" indent="-173038">
              <a:spcAft>
                <a:spcPts val="500"/>
              </a:spcAft>
            </a:pPr>
            <a:r>
              <a:rPr lang="en-US" sz="1800" dirty="0"/>
              <a:t>The output range in which average unit costs rise due to added costs incurred at operating levels exceeding the best operating level</a:t>
            </a:r>
            <a:endParaRPr lang="en-US" sz="1800" dirty="0"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Economies and diseconomies of scale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362200"/>
            <a:ext cx="8045450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Economies and diseconomies of scale example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57400"/>
            <a:ext cx="6208713" cy="4114800"/>
          </a:xfrm>
        </p:spPr>
        <p:txBody>
          <a:bodyPr/>
          <a:lstStyle/>
          <a:p>
            <a:pPr eaLnBrk="1" hangingPunct="1"/>
            <a:endParaRPr lang="en-US" sz="2800" dirty="0">
              <a:cs typeface="Arial" charset="0"/>
            </a:endParaRPr>
          </a:p>
          <a:p>
            <a:pPr eaLnBrk="1" hangingPunct="1"/>
            <a:r>
              <a:rPr lang="en-US" sz="2800" dirty="0">
                <a:cs typeface="Arial" charset="0"/>
              </a:rPr>
              <a:t>UK hospital size</a:t>
            </a:r>
          </a:p>
          <a:p>
            <a:pPr lvl="1" eaLnBrk="1" hangingPunct="1"/>
            <a:r>
              <a:rPr lang="en-US" sz="2400" dirty="0">
                <a:cs typeface="Arial" charset="0"/>
              </a:rPr>
              <a:t>Economies of scale (&lt;200 beds)</a:t>
            </a:r>
          </a:p>
          <a:p>
            <a:pPr lvl="1" eaLnBrk="1" hangingPunct="1"/>
            <a:r>
              <a:rPr lang="en-US" sz="2400" dirty="0">
                <a:cs typeface="Arial" charset="0"/>
              </a:rPr>
              <a:t>Optimal (between 200 and 400 beds)</a:t>
            </a:r>
          </a:p>
          <a:p>
            <a:pPr lvl="1" eaLnBrk="1" hangingPunct="1"/>
            <a:r>
              <a:rPr lang="en-US" sz="2400" dirty="0">
                <a:cs typeface="Arial" charset="0"/>
              </a:rPr>
              <a:t>Diseconomies of scale (&gt;400 beds)</a:t>
            </a:r>
          </a:p>
          <a:p>
            <a:pPr lvl="1" eaLnBrk="1" hangingPunct="1"/>
            <a:endParaRPr lang="en-US" sz="2400" dirty="0">
              <a:cs typeface="Arial" charset="0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sz="1000" dirty="0">
              <a:cs typeface="Arial" charset="0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sz="1000" dirty="0">
              <a:cs typeface="Arial" charset="0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sz="1000" dirty="0">
              <a:cs typeface="Arial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sz="1000" dirty="0">
                <a:cs typeface="Arial" charset="0"/>
              </a:rPr>
              <a:t>Source: </a:t>
            </a:r>
            <a:r>
              <a:rPr lang="en-US" sz="1000" dirty="0" err="1">
                <a:cs typeface="Arial" charset="0"/>
              </a:rPr>
              <a:t>Posnett</a:t>
            </a:r>
            <a:r>
              <a:rPr lang="en-US" sz="1000" dirty="0">
                <a:cs typeface="Arial" charset="0"/>
              </a:rPr>
              <a:t>, S. (1999), The hospital of the future: Is bigger better? Concentration in the provision of secondary care, British Medical Journal, 319, 7216, pp. 1063-65.</a:t>
            </a:r>
          </a:p>
        </p:txBody>
      </p:sp>
      <p:pic>
        <p:nvPicPr>
          <p:cNvPr id="24580" name="Picture 5" descr="dglxasset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886200"/>
            <a:ext cx="1798638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Capacity flexibility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2362200"/>
            <a:ext cx="8153400" cy="3733800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  <a:spcAft>
                <a:spcPts val="1000"/>
              </a:spcAft>
            </a:pPr>
            <a:r>
              <a:rPr lang="en-US" sz="1800" dirty="0"/>
              <a:t>The ability to rapidly increase or decrease production levels or to shift production capacity quickly from one product or service to another</a:t>
            </a:r>
          </a:p>
          <a:p>
            <a:pPr lvl="1" eaLnBrk="1" hangingPunct="1">
              <a:lnSpc>
                <a:spcPct val="120000"/>
              </a:lnSpc>
              <a:spcAft>
                <a:spcPts val="1000"/>
              </a:spcAft>
            </a:pPr>
            <a:r>
              <a:rPr lang="en-US" sz="1600" dirty="0"/>
              <a:t>Flexible plants: low changeover times</a:t>
            </a:r>
          </a:p>
          <a:p>
            <a:pPr lvl="1" eaLnBrk="1" hangingPunct="1">
              <a:lnSpc>
                <a:spcPct val="120000"/>
              </a:lnSpc>
              <a:spcAft>
                <a:spcPts val="1000"/>
              </a:spcAft>
            </a:pPr>
            <a:r>
              <a:rPr lang="en-US" sz="1600" dirty="0"/>
              <a:t>Flexible processes: easily set up equipment (</a:t>
            </a:r>
            <a:r>
              <a:rPr lang="en-US" sz="1600" dirty="0">
                <a:hlinkClick r:id="rId2"/>
              </a:rPr>
              <a:t>https://www.osi-electronics.uk/</a:t>
            </a:r>
            <a:r>
              <a:rPr lang="en-US" sz="1600" dirty="0"/>
              <a:t>) </a:t>
            </a:r>
          </a:p>
          <a:p>
            <a:pPr lvl="1" eaLnBrk="1" hangingPunct="1">
              <a:lnSpc>
                <a:spcPct val="120000"/>
              </a:lnSpc>
              <a:spcAft>
                <a:spcPts val="1000"/>
              </a:spcAft>
            </a:pPr>
            <a:r>
              <a:rPr lang="en-US" sz="1600" dirty="0"/>
              <a:t>Flexible workers: workers have multiple skills</a:t>
            </a:r>
          </a:p>
          <a:p>
            <a:pPr lvl="1" eaLnBrk="1" hangingPunct="1">
              <a:lnSpc>
                <a:spcPct val="120000"/>
              </a:lnSpc>
              <a:spcAft>
                <a:spcPts val="1000"/>
              </a:spcAft>
            </a:pPr>
            <a:r>
              <a:rPr lang="en-US" sz="1600" dirty="0"/>
              <a:t>External sources of capacity</a:t>
            </a:r>
          </a:p>
          <a:p>
            <a:pPr lvl="2" eaLnBrk="1" hangingPunct="1">
              <a:lnSpc>
                <a:spcPct val="120000"/>
              </a:lnSpc>
              <a:spcAft>
                <a:spcPts val="1000"/>
              </a:spcAft>
            </a:pPr>
            <a:r>
              <a:rPr lang="en-US" sz="1400" dirty="0"/>
              <a:t>Outsourcing</a:t>
            </a:r>
          </a:p>
          <a:p>
            <a:pPr lvl="2" eaLnBrk="1" hangingPunct="1">
              <a:lnSpc>
                <a:spcPct val="120000"/>
              </a:lnSpc>
              <a:spcAft>
                <a:spcPts val="1000"/>
              </a:spcAft>
            </a:pPr>
            <a:r>
              <a:rPr lang="en-US" sz="1400" dirty="0"/>
              <a:t>Sharing capacity</a:t>
            </a:r>
          </a:p>
          <a:p>
            <a:pPr lvl="1" eaLnBrk="1" hangingPunct="1">
              <a:lnSpc>
                <a:spcPct val="120000"/>
              </a:lnSpc>
              <a:spcAft>
                <a:spcPts val="1000"/>
              </a:spcAft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adding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Proactive</a:t>
            </a:r>
          </a:p>
          <a:p>
            <a:pPr lvl="1"/>
            <a:r>
              <a:rPr lang="en-US" sz="2000" dirty="0"/>
              <a:t>Anticipating future growth and building a facility so that it is up and running when the demand is there</a:t>
            </a:r>
          </a:p>
          <a:p>
            <a:r>
              <a:rPr lang="en-US" sz="2400" dirty="0"/>
              <a:t>Neutral</a:t>
            </a:r>
          </a:p>
          <a:p>
            <a:pPr lvl="1"/>
            <a:r>
              <a:rPr lang="en-US" sz="2000" dirty="0"/>
              <a:t>Additional capacity becomes available when demand is about 50 percent of planned added capacity</a:t>
            </a:r>
          </a:p>
          <a:p>
            <a:pPr lvl="1"/>
            <a:r>
              <a:rPr lang="en-US" sz="2000" dirty="0"/>
              <a:t>The issue is how best to satisfy demand before the plant is up and operating</a:t>
            </a:r>
          </a:p>
          <a:p>
            <a:r>
              <a:rPr lang="en-US" sz="2400" dirty="0"/>
              <a:t>Reactive</a:t>
            </a:r>
          </a:p>
          <a:p>
            <a:pPr lvl="1"/>
            <a:r>
              <a:rPr lang="en-US" sz="2000" dirty="0"/>
              <a:t>Plant capacity is not added until all of the planned output from the facility can be sold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strategy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514600"/>
            <a:ext cx="8045450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strategy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514600"/>
            <a:ext cx="8137525" cy="365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strategy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514600"/>
            <a:ext cx="81375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Lecture outline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876800"/>
          </a:xfrm>
        </p:spPr>
        <p:txBody>
          <a:bodyPr/>
          <a:lstStyle/>
          <a:p>
            <a:pPr eaLnBrk="1" hangingPunct="1">
              <a:spcAft>
                <a:spcPts val="400"/>
              </a:spcAft>
            </a:pPr>
            <a:r>
              <a:rPr lang="en-US" sz="1800" dirty="0"/>
              <a:t>Capacity management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/>
              <a:t>Capacity and demand management in service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/>
              <a:t>Capacity planning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/>
              <a:t>Best operating level, economies of scale and diseconomies of scale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/>
              <a:t>Capacity flexibility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/>
              <a:t>Strategies for adding capacity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/>
              <a:t>Steps for determining capacity requirements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/>
              <a:t>Tactics for matching capacity to demand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/>
              <a:t>Managing demand</a:t>
            </a:r>
          </a:p>
          <a:p>
            <a:pPr eaLnBrk="1" hangingPunct="1">
              <a:spcAft>
                <a:spcPts val="400"/>
              </a:spcAft>
            </a:pPr>
            <a:r>
              <a:rPr lang="en-US" sz="1800" dirty="0"/>
              <a:t>Aggregate planning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/>
              <a:t>Production planning strategies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/>
              <a:t>Aggregate production plans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/>
              <a:t>Aggregate planning and master production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Steps for determining capacity 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334247"/>
            <a:ext cx="5791200" cy="4114800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sz="1800" dirty="0"/>
              <a:t>Capacity planning</a:t>
            </a:r>
          </a:p>
          <a:p>
            <a:pPr lvl="1">
              <a:spcAft>
                <a:spcPts val="1000"/>
              </a:spcAft>
            </a:pPr>
            <a:r>
              <a:rPr lang="en-US" sz="1600" dirty="0"/>
              <a:t>Determining which level of capacity to operate at to meet customer demand in a cost efficient manner</a:t>
            </a:r>
          </a:p>
          <a:p>
            <a:pPr marL="457200" indent="-457200">
              <a:spcAft>
                <a:spcPts val="1000"/>
              </a:spcAft>
              <a:buFont typeface="+mj-lt"/>
              <a:buAutoNum type="arabicPeriod"/>
            </a:pPr>
            <a:r>
              <a:rPr lang="en-US" sz="1800" dirty="0"/>
              <a:t>Forecast sales for each product line</a:t>
            </a:r>
          </a:p>
          <a:p>
            <a:pPr marL="457200" indent="-457200">
              <a:spcAft>
                <a:spcPts val="1000"/>
              </a:spcAft>
              <a:buFont typeface="+mj-lt"/>
              <a:buAutoNum type="arabicPeriod"/>
            </a:pPr>
            <a:r>
              <a:rPr lang="en-US" sz="1800" dirty="0"/>
              <a:t>Forecast sales for individual products within each line</a:t>
            </a:r>
          </a:p>
          <a:p>
            <a:pPr marL="457200" indent="-457200">
              <a:spcAft>
                <a:spcPts val="1000"/>
              </a:spcAft>
              <a:buFont typeface="+mj-lt"/>
              <a:buAutoNum type="arabicPeriod"/>
            </a:pPr>
            <a:r>
              <a:rPr lang="en-US" sz="1800" dirty="0"/>
              <a:t>Calculate labor and equipment requirements to meet product line forecasts</a:t>
            </a:r>
          </a:p>
          <a:p>
            <a:pPr marL="457200" indent="-457200">
              <a:spcAft>
                <a:spcPts val="1000"/>
              </a:spcAft>
              <a:buFont typeface="+mj-lt"/>
              <a:buAutoNum type="arabicPeriod"/>
            </a:pPr>
            <a:r>
              <a:rPr lang="en-US" sz="1800" dirty="0"/>
              <a:t>Project labor and equipment availabilities over the planning horizon</a:t>
            </a:r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409" t="18345" r="12180" b="6459"/>
          <a:stretch/>
        </p:blipFill>
        <p:spPr>
          <a:xfrm>
            <a:off x="6019800" y="2209800"/>
            <a:ext cx="2695575" cy="19408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(recap) Capacity planning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2"/>
            <a:ext cx="7772400" cy="4611687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sz="2200" dirty="0"/>
              <a:t>Long-range planning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2000" dirty="0"/>
              <a:t>Focuses on strategic issues relation to capacity, process, selection, and plant location</a:t>
            </a:r>
          </a:p>
          <a:p>
            <a:pPr lvl="1" eaLnBrk="1" hangingPunct="1">
              <a:spcAft>
                <a:spcPts val="600"/>
              </a:spcAft>
            </a:pPr>
            <a:r>
              <a:rPr lang="en-HK" sz="2000" dirty="0"/>
              <a:t>HKIA: </a:t>
            </a:r>
            <a:r>
              <a:rPr lang="en-US" sz="2000" dirty="0">
                <a:hlinkClick r:id="rId2"/>
              </a:rPr>
              <a:t>https://youtu.be/ipM2zBo8_zI?t=4m20s</a:t>
            </a:r>
            <a:r>
              <a:rPr lang="en-US" sz="2000" dirty="0"/>
              <a:t> </a:t>
            </a:r>
          </a:p>
          <a:p>
            <a:pPr eaLnBrk="1" hangingPunct="1">
              <a:spcAft>
                <a:spcPts val="600"/>
              </a:spcAft>
            </a:pPr>
            <a:r>
              <a:rPr lang="en-US" sz="2200" dirty="0">
                <a:solidFill>
                  <a:srgbClr val="0000FF"/>
                </a:solidFill>
              </a:rPr>
              <a:t>Intermediate-range planning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2000" dirty="0">
                <a:solidFill>
                  <a:srgbClr val="0000FF"/>
                </a:solidFill>
              </a:rPr>
              <a:t>Focuses on </a:t>
            </a:r>
            <a:r>
              <a:rPr lang="en-US" sz="2000" b="1" dirty="0">
                <a:solidFill>
                  <a:srgbClr val="0000FF"/>
                </a:solidFill>
              </a:rPr>
              <a:t>tactical issues </a:t>
            </a:r>
            <a:r>
              <a:rPr lang="en-US" sz="2000" dirty="0">
                <a:solidFill>
                  <a:srgbClr val="0000FF"/>
                </a:solidFill>
              </a:rPr>
              <a:t>pertaining to aggregate workforce and material requirements for the coming year</a:t>
            </a:r>
          </a:p>
          <a:p>
            <a:pPr eaLnBrk="1" hangingPunct="1">
              <a:spcAft>
                <a:spcPts val="600"/>
              </a:spcAft>
            </a:pPr>
            <a:r>
              <a:rPr lang="en-US" sz="2200" dirty="0"/>
              <a:t>Short-range planning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2000" dirty="0"/>
              <a:t>Addresses day-to-day issues of scheduling workers on jobs at assigned work stations</a:t>
            </a:r>
          </a:p>
          <a:p>
            <a:pPr eaLnBrk="1" hangingPunct="1">
              <a:spcAft>
                <a:spcPts val="6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01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8458200" cy="1295400"/>
          </a:xfrm>
          <a:noFill/>
          <a:ln/>
        </p:spPr>
        <p:txBody>
          <a:bodyPr/>
          <a:lstStyle/>
          <a:p>
            <a:r>
              <a:rPr lang="en-US" sz="3600" dirty="0"/>
              <a:t>Tactics for matching capacity to demand</a:t>
            </a: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842963" y="1952625"/>
            <a:ext cx="7920037" cy="442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400" dirty="0">
                <a:latin typeface="+mn-lt"/>
              </a:rPr>
              <a:t>Making staffing changes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400" dirty="0">
                <a:latin typeface="+mn-lt"/>
              </a:rPr>
              <a:t>Adjusting equipment</a:t>
            </a:r>
          </a:p>
          <a:p>
            <a:pPr marL="800100" lvl="2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SzPct val="60000"/>
              <a:buFont typeface="Wingdings" pitchFamily="2" charset="2"/>
              <a:buChar char="n"/>
            </a:pPr>
            <a:r>
              <a:rPr lang="en-US" sz="2000" dirty="0">
                <a:latin typeface="+mn-lt"/>
              </a:rPr>
              <a:t>Purchasing additional machinery</a:t>
            </a:r>
          </a:p>
          <a:p>
            <a:pPr marL="800100" lvl="2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SzPct val="60000"/>
              <a:buFont typeface="Wingdings" pitchFamily="2" charset="2"/>
              <a:buChar char="n"/>
            </a:pPr>
            <a:r>
              <a:rPr lang="en-US" sz="2000" dirty="0">
                <a:latin typeface="+mn-lt"/>
              </a:rPr>
              <a:t>Selling or leasing out existing equipment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400" dirty="0">
                <a:latin typeface="+mn-lt"/>
              </a:rPr>
              <a:t>Adding process flexibility to meet changing product preferences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400" dirty="0">
                <a:latin typeface="+mn-lt"/>
              </a:rPr>
              <a:t>Improving processes to increase throughput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400" dirty="0">
                <a:latin typeface="+mn-lt"/>
              </a:rPr>
              <a:t>Redesigning products to facilitate more throughput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400" dirty="0">
                <a:latin typeface="+mn-lt"/>
              </a:rPr>
              <a:t>Closing facilities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Managing demand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133600"/>
            <a:ext cx="7467600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 dirty="0"/>
              <a:t>Demand exceeds capacity</a:t>
            </a:r>
          </a:p>
          <a:p>
            <a:pPr marL="742950" lvl="2" indent="-342900" eaLnBrk="1" hangingPunct="1">
              <a:lnSpc>
                <a:spcPct val="120000"/>
              </a:lnSpc>
              <a:buClr>
                <a:srgbClr val="FF0000"/>
              </a:buClr>
              <a:buSzPct val="60000"/>
            </a:pPr>
            <a:r>
              <a:rPr lang="en-US" sz="1800" dirty="0">
                <a:ea typeface="+mn-ea"/>
                <a:cs typeface="+mn-cs"/>
              </a:rPr>
              <a:t>Curtail demand by raising prices, scheduling longer lead time</a:t>
            </a:r>
          </a:p>
          <a:p>
            <a:pPr marL="742950" lvl="2" indent="-342900" eaLnBrk="1" hangingPunct="1">
              <a:lnSpc>
                <a:spcPct val="120000"/>
              </a:lnSpc>
              <a:buClr>
                <a:srgbClr val="FF0000"/>
              </a:buClr>
              <a:buSzPct val="60000"/>
            </a:pPr>
            <a:r>
              <a:rPr lang="en-US" sz="1800" dirty="0">
                <a:ea typeface="+mn-ea"/>
                <a:cs typeface="+mn-cs"/>
              </a:rPr>
              <a:t>Long term solution is to increase capacity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/>
              <a:t>Capacity exceeds demand</a:t>
            </a:r>
          </a:p>
          <a:p>
            <a:pPr marL="742950" lvl="2" indent="-342900" eaLnBrk="1" hangingPunct="1">
              <a:lnSpc>
                <a:spcPct val="120000"/>
              </a:lnSpc>
              <a:buClr>
                <a:srgbClr val="FF0000"/>
              </a:buClr>
              <a:buSzPct val="60000"/>
            </a:pPr>
            <a:r>
              <a:rPr lang="en-US" sz="1800" dirty="0">
                <a:ea typeface="+mn-ea"/>
                <a:cs typeface="+mn-cs"/>
              </a:rPr>
              <a:t>Stimulate market</a:t>
            </a:r>
          </a:p>
          <a:p>
            <a:pPr marL="742950" lvl="2" indent="-342900" eaLnBrk="1" hangingPunct="1">
              <a:lnSpc>
                <a:spcPct val="120000"/>
              </a:lnSpc>
              <a:buClr>
                <a:srgbClr val="FF0000"/>
              </a:buClr>
              <a:buSzPct val="60000"/>
            </a:pPr>
            <a:r>
              <a:rPr lang="en-US" sz="1800" dirty="0">
                <a:ea typeface="+mn-ea"/>
                <a:cs typeface="+mn-cs"/>
              </a:rPr>
              <a:t>Product changes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/>
              <a:t>Adjusting to seasonal demands</a:t>
            </a:r>
          </a:p>
          <a:p>
            <a:pPr marL="742950" lvl="2" indent="-342900" eaLnBrk="1" hangingPunct="1">
              <a:lnSpc>
                <a:spcPct val="120000"/>
              </a:lnSpc>
              <a:buClr>
                <a:srgbClr val="FF0000"/>
              </a:buClr>
              <a:buSzPct val="60000"/>
            </a:pPr>
            <a:r>
              <a:rPr lang="en-US" sz="1800" dirty="0">
                <a:ea typeface="+mn-ea"/>
                <a:cs typeface="+mn-cs"/>
              </a:rPr>
              <a:t>Produce products with complementary demand patterns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jetski fa"/>
          <p:cNvPicPr>
            <a:picLocks noChangeAspect="1" noChangeArrowheads="1"/>
          </p:cNvPicPr>
          <p:nvPr/>
        </p:nvPicPr>
        <p:blipFill>
          <a:blip r:embed="rId3" cstate="print"/>
          <a:srcRect l="1453" t="2499" r="4091" b="2226"/>
          <a:stretch>
            <a:fillRect/>
          </a:stretch>
        </p:blipFill>
        <p:spPr bwMode="auto">
          <a:xfrm>
            <a:off x="0" y="-3175"/>
            <a:ext cx="9144000" cy="6862763"/>
          </a:xfrm>
          <a:prstGeom prst="rect">
            <a:avLst/>
          </a:prstGeom>
          <a:noFill/>
        </p:spPr>
      </p:pic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219200"/>
          </a:xfrm>
          <a:noFill/>
          <a:ln/>
        </p:spPr>
        <p:txBody>
          <a:bodyPr/>
          <a:lstStyle/>
          <a:p>
            <a:r>
              <a:rPr lang="en-US" sz="4000" dirty="0"/>
              <a:t>Complementary demand patterns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25475" y="2463800"/>
            <a:ext cx="6567488" cy="3806825"/>
            <a:chOff x="498" y="1488"/>
            <a:chExt cx="4137" cy="2398"/>
          </a:xfrm>
        </p:grpSpPr>
        <p:sp>
          <p:nvSpPr>
            <p:cNvPr id="53253" name="Freeform 5"/>
            <p:cNvSpPr>
              <a:spLocks/>
            </p:cNvSpPr>
            <p:nvPr/>
          </p:nvSpPr>
          <p:spPr bwMode="auto">
            <a:xfrm>
              <a:off x="1136" y="1488"/>
              <a:ext cx="3352" cy="18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80"/>
                </a:cxn>
                <a:cxn ang="0">
                  <a:pos x="3352" y="1880"/>
                </a:cxn>
              </a:cxnLst>
              <a:rect l="0" t="0" r="r" b="b"/>
              <a:pathLst>
                <a:path w="3352" h="1880">
                  <a:moveTo>
                    <a:pt x="0" y="0"/>
                  </a:moveTo>
                  <a:lnTo>
                    <a:pt x="0" y="1880"/>
                  </a:lnTo>
                  <a:lnTo>
                    <a:pt x="3352" y="188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54" name="Rectangle 6"/>
            <p:cNvSpPr>
              <a:spLocks noChangeArrowheads="1"/>
            </p:cNvSpPr>
            <p:nvPr/>
          </p:nvSpPr>
          <p:spPr bwMode="auto">
            <a:xfrm>
              <a:off x="678" y="1599"/>
              <a:ext cx="596" cy="1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215000"/>
                </a:lnSpc>
              </a:pPr>
              <a:r>
                <a:rPr lang="en-US" sz="1800" b="1"/>
                <a:t>4,000 –</a:t>
              </a:r>
            </a:p>
            <a:p>
              <a:pPr>
                <a:lnSpc>
                  <a:spcPct val="215000"/>
                </a:lnSpc>
              </a:pPr>
              <a:r>
                <a:rPr lang="en-US" sz="1800" b="1"/>
                <a:t>3,000 –</a:t>
              </a:r>
            </a:p>
            <a:p>
              <a:pPr>
                <a:lnSpc>
                  <a:spcPct val="215000"/>
                </a:lnSpc>
              </a:pPr>
              <a:r>
                <a:rPr lang="en-US" sz="1800" b="1"/>
                <a:t>2,000 –</a:t>
              </a:r>
            </a:p>
            <a:p>
              <a:pPr>
                <a:lnSpc>
                  <a:spcPct val="215000"/>
                </a:lnSpc>
              </a:pPr>
              <a:r>
                <a:rPr lang="en-US" sz="1800" b="1"/>
                <a:t>1,000 –</a:t>
              </a:r>
            </a:p>
          </p:txBody>
        </p:sp>
        <p:sp>
          <p:nvSpPr>
            <p:cNvPr id="53255" name="Rectangle 7"/>
            <p:cNvSpPr>
              <a:spLocks noChangeArrowheads="1"/>
            </p:cNvSpPr>
            <p:nvPr/>
          </p:nvSpPr>
          <p:spPr bwMode="auto">
            <a:xfrm>
              <a:off x="1094" y="3447"/>
              <a:ext cx="354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/>
                <a:t>J F M A M J J A S O N D J F M A M J J A S O N D J</a:t>
              </a:r>
            </a:p>
          </p:txBody>
        </p:sp>
        <p:sp>
          <p:nvSpPr>
            <p:cNvPr id="53256" name="Rectangle 8"/>
            <p:cNvSpPr>
              <a:spLocks noChangeArrowheads="1"/>
            </p:cNvSpPr>
            <p:nvPr/>
          </p:nvSpPr>
          <p:spPr bwMode="auto">
            <a:xfrm rot="-5400000">
              <a:off x="92" y="2313"/>
              <a:ext cx="10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/>
                <a:t>Sales in units</a:t>
              </a:r>
            </a:p>
          </p:txBody>
        </p:sp>
        <p:sp>
          <p:nvSpPr>
            <p:cNvPr id="53257" name="Rectangle 9"/>
            <p:cNvSpPr>
              <a:spLocks noChangeArrowheads="1"/>
            </p:cNvSpPr>
            <p:nvPr/>
          </p:nvSpPr>
          <p:spPr bwMode="auto">
            <a:xfrm>
              <a:off x="2310" y="3655"/>
              <a:ext cx="11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/>
                <a:t>Time (months)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758950" y="4089400"/>
            <a:ext cx="6623050" cy="1281113"/>
            <a:chOff x="1212" y="2512"/>
            <a:chExt cx="4172" cy="807"/>
          </a:xfrm>
        </p:grpSpPr>
        <p:sp>
          <p:nvSpPr>
            <p:cNvPr id="53259" name="Freeform 11"/>
            <p:cNvSpPr>
              <a:spLocks/>
            </p:cNvSpPr>
            <p:nvPr/>
          </p:nvSpPr>
          <p:spPr bwMode="auto">
            <a:xfrm>
              <a:off x="1212" y="2512"/>
              <a:ext cx="3352" cy="564"/>
            </a:xfrm>
            <a:custGeom>
              <a:avLst/>
              <a:gdLst/>
              <a:ahLst/>
              <a:cxnLst>
                <a:cxn ang="0">
                  <a:pos x="0" y="484"/>
                </a:cxn>
                <a:cxn ang="0">
                  <a:pos x="140" y="292"/>
                </a:cxn>
                <a:cxn ang="0">
                  <a:pos x="272" y="116"/>
                </a:cxn>
                <a:cxn ang="0">
                  <a:pos x="396" y="48"/>
                </a:cxn>
                <a:cxn ang="0">
                  <a:pos x="540" y="0"/>
                </a:cxn>
                <a:cxn ang="0">
                  <a:pos x="676" y="84"/>
                </a:cxn>
                <a:cxn ang="0">
                  <a:pos x="816" y="212"/>
                </a:cxn>
                <a:cxn ang="0">
                  <a:pos x="948" y="300"/>
                </a:cxn>
                <a:cxn ang="0">
                  <a:pos x="944" y="312"/>
                </a:cxn>
                <a:cxn ang="0">
                  <a:pos x="1068" y="376"/>
                </a:cxn>
                <a:cxn ang="0">
                  <a:pos x="1208" y="456"/>
                </a:cxn>
                <a:cxn ang="0">
                  <a:pos x="1340" y="512"/>
                </a:cxn>
                <a:cxn ang="0">
                  <a:pos x="1484" y="564"/>
                </a:cxn>
                <a:cxn ang="0">
                  <a:pos x="1616" y="492"/>
                </a:cxn>
                <a:cxn ang="0">
                  <a:pos x="1740" y="376"/>
                </a:cxn>
                <a:cxn ang="0">
                  <a:pos x="1876" y="252"/>
                </a:cxn>
                <a:cxn ang="0">
                  <a:pos x="2020" y="148"/>
                </a:cxn>
                <a:cxn ang="0">
                  <a:pos x="2140" y="72"/>
                </a:cxn>
                <a:cxn ang="0">
                  <a:pos x="2284" y="164"/>
                </a:cxn>
                <a:cxn ang="0">
                  <a:pos x="2416" y="256"/>
                </a:cxn>
                <a:cxn ang="0">
                  <a:pos x="2544" y="376"/>
                </a:cxn>
                <a:cxn ang="0">
                  <a:pos x="2680" y="440"/>
                </a:cxn>
                <a:cxn ang="0">
                  <a:pos x="2820" y="488"/>
                </a:cxn>
                <a:cxn ang="0">
                  <a:pos x="2952" y="528"/>
                </a:cxn>
                <a:cxn ang="0">
                  <a:pos x="3088" y="500"/>
                </a:cxn>
                <a:cxn ang="0">
                  <a:pos x="3220" y="452"/>
                </a:cxn>
                <a:cxn ang="0">
                  <a:pos x="3352" y="340"/>
                </a:cxn>
              </a:cxnLst>
              <a:rect l="0" t="0" r="r" b="b"/>
              <a:pathLst>
                <a:path w="3352" h="564">
                  <a:moveTo>
                    <a:pt x="0" y="484"/>
                  </a:moveTo>
                  <a:lnTo>
                    <a:pt x="140" y="292"/>
                  </a:lnTo>
                  <a:lnTo>
                    <a:pt x="272" y="116"/>
                  </a:lnTo>
                  <a:lnTo>
                    <a:pt x="396" y="48"/>
                  </a:lnTo>
                  <a:lnTo>
                    <a:pt x="540" y="0"/>
                  </a:lnTo>
                  <a:lnTo>
                    <a:pt x="676" y="84"/>
                  </a:lnTo>
                  <a:lnTo>
                    <a:pt x="816" y="212"/>
                  </a:lnTo>
                  <a:cubicBezTo>
                    <a:pt x="860" y="241"/>
                    <a:pt x="906" y="267"/>
                    <a:pt x="948" y="300"/>
                  </a:cubicBezTo>
                  <a:cubicBezTo>
                    <a:pt x="951" y="302"/>
                    <a:pt x="944" y="312"/>
                    <a:pt x="944" y="312"/>
                  </a:cubicBezTo>
                  <a:lnTo>
                    <a:pt x="1068" y="376"/>
                  </a:lnTo>
                  <a:lnTo>
                    <a:pt x="1208" y="456"/>
                  </a:lnTo>
                  <a:lnTo>
                    <a:pt x="1340" y="512"/>
                  </a:lnTo>
                  <a:lnTo>
                    <a:pt x="1484" y="564"/>
                  </a:lnTo>
                  <a:lnTo>
                    <a:pt x="1616" y="492"/>
                  </a:lnTo>
                  <a:lnTo>
                    <a:pt x="1740" y="376"/>
                  </a:lnTo>
                  <a:lnTo>
                    <a:pt x="1876" y="252"/>
                  </a:lnTo>
                  <a:lnTo>
                    <a:pt x="2020" y="148"/>
                  </a:lnTo>
                  <a:lnTo>
                    <a:pt x="2140" y="72"/>
                  </a:lnTo>
                  <a:lnTo>
                    <a:pt x="2284" y="164"/>
                  </a:lnTo>
                  <a:lnTo>
                    <a:pt x="2416" y="256"/>
                  </a:lnTo>
                  <a:lnTo>
                    <a:pt x="2544" y="376"/>
                  </a:lnTo>
                  <a:cubicBezTo>
                    <a:pt x="2588" y="406"/>
                    <a:pt x="2634" y="421"/>
                    <a:pt x="2680" y="440"/>
                  </a:cubicBezTo>
                  <a:cubicBezTo>
                    <a:pt x="2726" y="459"/>
                    <a:pt x="2775" y="473"/>
                    <a:pt x="2820" y="488"/>
                  </a:cubicBezTo>
                  <a:lnTo>
                    <a:pt x="2952" y="528"/>
                  </a:lnTo>
                  <a:lnTo>
                    <a:pt x="3088" y="500"/>
                  </a:lnTo>
                  <a:lnTo>
                    <a:pt x="3220" y="452"/>
                  </a:lnTo>
                  <a:lnTo>
                    <a:pt x="3352" y="340"/>
                  </a:lnTo>
                </a:path>
              </a:pathLst>
            </a:custGeom>
            <a:noFill/>
            <a:ln w="76200" cmpd="sng">
              <a:solidFill>
                <a:srgbClr val="BF092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60" name="Rectangle 12"/>
            <p:cNvSpPr>
              <a:spLocks noChangeArrowheads="1"/>
            </p:cNvSpPr>
            <p:nvPr/>
          </p:nvSpPr>
          <p:spPr bwMode="auto">
            <a:xfrm>
              <a:off x="4614" y="2820"/>
              <a:ext cx="770" cy="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800" b="1" dirty="0"/>
                <a:t>Jet ski engine sales</a:t>
              </a:r>
            </a:p>
          </p:txBody>
        </p:sp>
        <p:sp>
          <p:nvSpPr>
            <p:cNvPr id="53261" name="Line 13"/>
            <p:cNvSpPr>
              <a:spLocks noChangeShapeType="1"/>
            </p:cNvSpPr>
            <p:nvPr/>
          </p:nvSpPr>
          <p:spPr bwMode="auto">
            <a:xfrm>
              <a:off x="4480" y="2988"/>
              <a:ext cx="200" cy="2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87F224-FE06-430B-8ABD-87D731C9F22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snowmobile fa"/>
          <p:cNvPicPr>
            <a:picLocks noChangeAspect="1" noChangeArrowheads="1"/>
          </p:cNvPicPr>
          <p:nvPr/>
        </p:nvPicPr>
        <p:blipFill>
          <a:blip r:embed="rId3" cstate="print"/>
          <a:srcRect l="1593" t="3323" r="4733" b="86484"/>
          <a:stretch>
            <a:fillRect/>
          </a:stretch>
        </p:blipFill>
        <p:spPr bwMode="auto">
          <a:xfrm>
            <a:off x="0" y="-4763"/>
            <a:ext cx="9158288" cy="917576"/>
          </a:xfrm>
          <a:prstGeom prst="rect">
            <a:avLst/>
          </a:prstGeom>
          <a:noFill/>
        </p:spPr>
      </p:pic>
      <p:pic>
        <p:nvPicPr>
          <p:cNvPr id="54275" name="Picture 3" descr="snowmobile fa"/>
          <p:cNvPicPr>
            <a:picLocks noChangeAspect="1" noChangeArrowheads="1"/>
          </p:cNvPicPr>
          <p:nvPr/>
        </p:nvPicPr>
        <p:blipFill>
          <a:blip r:embed="rId3" cstate="print"/>
          <a:srcRect l="1593" t="3323" r="4733" b="15088"/>
          <a:stretch>
            <a:fillRect/>
          </a:stretch>
        </p:blipFill>
        <p:spPr bwMode="auto">
          <a:xfrm>
            <a:off x="0" y="911225"/>
            <a:ext cx="9158288" cy="5946775"/>
          </a:xfrm>
          <a:prstGeom prst="rect">
            <a:avLst/>
          </a:prstGeom>
          <a:noFill/>
        </p:spPr>
      </p:pic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219200"/>
          </a:xfrm>
          <a:noFill/>
          <a:ln/>
        </p:spPr>
        <p:txBody>
          <a:bodyPr/>
          <a:lstStyle/>
          <a:p>
            <a:r>
              <a:rPr lang="en-US" sz="4000" dirty="0"/>
              <a:t>Complementary demand patterns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25475" y="2463800"/>
            <a:ext cx="6567488" cy="3806825"/>
            <a:chOff x="498" y="1488"/>
            <a:chExt cx="4137" cy="2398"/>
          </a:xfrm>
        </p:grpSpPr>
        <p:sp>
          <p:nvSpPr>
            <p:cNvPr id="54278" name="Freeform 6"/>
            <p:cNvSpPr>
              <a:spLocks/>
            </p:cNvSpPr>
            <p:nvPr/>
          </p:nvSpPr>
          <p:spPr bwMode="auto">
            <a:xfrm>
              <a:off x="1136" y="1488"/>
              <a:ext cx="3352" cy="18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80"/>
                </a:cxn>
                <a:cxn ang="0">
                  <a:pos x="3352" y="1880"/>
                </a:cxn>
              </a:cxnLst>
              <a:rect l="0" t="0" r="r" b="b"/>
              <a:pathLst>
                <a:path w="3352" h="1880">
                  <a:moveTo>
                    <a:pt x="0" y="0"/>
                  </a:moveTo>
                  <a:lnTo>
                    <a:pt x="0" y="1880"/>
                  </a:lnTo>
                  <a:lnTo>
                    <a:pt x="3352" y="188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79" name="Rectangle 7"/>
            <p:cNvSpPr>
              <a:spLocks noChangeArrowheads="1"/>
            </p:cNvSpPr>
            <p:nvPr/>
          </p:nvSpPr>
          <p:spPr bwMode="auto">
            <a:xfrm>
              <a:off x="678" y="1599"/>
              <a:ext cx="596" cy="1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215000"/>
                </a:lnSpc>
              </a:pPr>
              <a:r>
                <a:rPr lang="en-US" sz="1800" b="1"/>
                <a:t>4,000 –</a:t>
              </a:r>
            </a:p>
            <a:p>
              <a:pPr>
                <a:lnSpc>
                  <a:spcPct val="215000"/>
                </a:lnSpc>
              </a:pPr>
              <a:r>
                <a:rPr lang="en-US" sz="1800" b="1"/>
                <a:t>3,000 –</a:t>
              </a:r>
            </a:p>
            <a:p>
              <a:pPr>
                <a:lnSpc>
                  <a:spcPct val="215000"/>
                </a:lnSpc>
              </a:pPr>
              <a:r>
                <a:rPr lang="en-US" sz="1800" b="1"/>
                <a:t>2,000 –</a:t>
              </a:r>
            </a:p>
            <a:p>
              <a:pPr>
                <a:lnSpc>
                  <a:spcPct val="215000"/>
                </a:lnSpc>
              </a:pPr>
              <a:r>
                <a:rPr lang="en-US" sz="1800" b="1"/>
                <a:t>1,000 –</a:t>
              </a:r>
            </a:p>
          </p:txBody>
        </p:sp>
        <p:sp>
          <p:nvSpPr>
            <p:cNvPr id="54280" name="Rectangle 8"/>
            <p:cNvSpPr>
              <a:spLocks noChangeArrowheads="1"/>
            </p:cNvSpPr>
            <p:nvPr/>
          </p:nvSpPr>
          <p:spPr bwMode="auto">
            <a:xfrm>
              <a:off x="1094" y="3447"/>
              <a:ext cx="354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/>
                <a:t>J F M A M J J A S O N D J F M A M J J A S O N D J</a:t>
              </a:r>
            </a:p>
          </p:txBody>
        </p:sp>
        <p:sp>
          <p:nvSpPr>
            <p:cNvPr id="54281" name="Rectangle 9"/>
            <p:cNvSpPr>
              <a:spLocks noChangeArrowheads="1"/>
            </p:cNvSpPr>
            <p:nvPr/>
          </p:nvSpPr>
          <p:spPr bwMode="auto">
            <a:xfrm rot="-5400000">
              <a:off x="92" y="2313"/>
              <a:ext cx="10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/>
                <a:t>Sales in units</a:t>
              </a:r>
            </a:p>
          </p:txBody>
        </p:sp>
        <p:sp>
          <p:nvSpPr>
            <p:cNvPr id="54282" name="Rectangle 10"/>
            <p:cNvSpPr>
              <a:spLocks noChangeArrowheads="1"/>
            </p:cNvSpPr>
            <p:nvPr/>
          </p:nvSpPr>
          <p:spPr bwMode="auto">
            <a:xfrm>
              <a:off x="2310" y="3655"/>
              <a:ext cx="11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/>
                <a:t>Time (months)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758950" y="3325813"/>
            <a:ext cx="6842125" cy="1201737"/>
            <a:chOff x="1212" y="2031"/>
            <a:chExt cx="4310" cy="757"/>
          </a:xfrm>
        </p:grpSpPr>
        <p:sp>
          <p:nvSpPr>
            <p:cNvPr id="54284" name="Freeform 12"/>
            <p:cNvSpPr>
              <a:spLocks/>
            </p:cNvSpPr>
            <p:nvPr/>
          </p:nvSpPr>
          <p:spPr bwMode="auto">
            <a:xfrm>
              <a:off x="1212" y="2100"/>
              <a:ext cx="3352" cy="688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128" y="356"/>
                </a:cxn>
                <a:cxn ang="0">
                  <a:pos x="264" y="412"/>
                </a:cxn>
                <a:cxn ang="0">
                  <a:pos x="376" y="472"/>
                </a:cxn>
                <a:cxn ang="0">
                  <a:pos x="540" y="568"/>
                </a:cxn>
                <a:cxn ang="0">
                  <a:pos x="676" y="408"/>
                </a:cxn>
                <a:cxn ang="0">
                  <a:pos x="804" y="288"/>
                </a:cxn>
                <a:cxn ang="0">
                  <a:pos x="940" y="148"/>
                </a:cxn>
                <a:cxn ang="0">
                  <a:pos x="1076" y="60"/>
                </a:cxn>
                <a:cxn ang="0">
                  <a:pos x="1208" y="0"/>
                </a:cxn>
                <a:cxn ang="0">
                  <a:pos x="1336" y="0"/>
                </a:cxn>
                <a:cxn ang="0">
                  <a:pos x="1484" y="84"/>
                </a:cxn>
                <a:cxn ang="0">
                  <a:pos x="1612" y="216"/>
                </a:cxn>
                <a:cxn ang="0">
                  <a:pos x="1740" y="332"/>
                </a:cxn>
                <a:cxn ang="0">
                  <a:pos x="1872" y="524"/>
                </a:cxn>
                <a:cxn ang="0">
                  <a:pos x="2144" y="688"/>
                </a:cxn>
                <a:cxn ang="0">
                  <a:pos x="2420" y="492"/>
                </a:cxn>
                <a:cxn ang="0">
                  <a:pos x="2556" y="192"/>
                </a:cxn>
                <a:cxn ang="0">
                  <a:pos x="2676" y="80"/>
                </a:cxn>
                <a:cxn ang="0">
                  <a:pos x="2828" y="32"/>
                </a:cxn>
                <a:cxn ang="0">
                  <a:pos x="2948" y="120"/>
                </a:cxn>
                <a:cxn ang="0">
                  <a:pos x="3092" y="200"/>
                </a:cxn>
                <a:cxn ang="0">
                  <a:pos x="3220" y="264"/>
                </a:cxn>
                <a:cxn ang="0">
                  <a:pos x="3352" y="412"/>
                </a:cxn>
              </a:cxnLst>
              <a:rect l="0" t="0" r="r" b="b"/>
              <a:pathLst>
                <a:path w="3352" h="688">
                  <a:moveTo>
                    <a:pt x="0" y="192"/>
                  </a:moveTo>
                  <a:lnTo>
                    <a:pt x="128" y="356"/>
                  </a:lnTo>
                  <a:lnTo>
                    <a:pt x="264" y="412"/>
                  </a:lnTo>
                  <a:lnTo>
                    <a:pt x="376" y="472"/>
                  </a:lnTo>
                  <a:lnTo>
                    <a:pt x="540" y="568"/>
                  </a:lnTo>
                  <a:lnTo>
                    <a:pt x="676" y="408"/>
                  </a:lnTo>
                  <a:lnTo>
                    <a:pt x="804" y="288"/>
                  </a:lnTo>
                  <a:lnTo>
                    <a:pt x="940" y="148"/>
                  </a:lnTo>
                  <a:lnTo>
                    <a:pt x="1076" y="60"/>
                  </a:lnTo>
                  <a:lnTo>
                    <a:pt x="1208" y="0"/>
                  </a:lnTo>
                  <a:lnTo>
                    <a:pt x="1336" y="0"/>
                  </a:lnTo>
                  <a:lnTo>
                    <a:pt x="1484" y="84"/>
                  </a:lnTo>
                  <a:lnTo>
                    <a:pt x="1612" y="216"/>
                  </a:lnTo>
                  <a:lnTo>
                    <a:pt x="1740" y="332"/>
                  </a:lnTo>
                  <a:lnTo>
                    <a:pt x="1872" y="524"/>
                  </a:lnTo>
                  <a:lnTo>
                    <a:pt x="2144" y="688"/>
                  </a:lnTo>
                  <a:lnTo>
                    <a:pt x="2420" y="492"/>
                  </a:lnTo>
                  <a:lnTo>
                    <a:pt x="2556" y="192"/>
                  </a:lnTo>
                  <a:lnTo>
                    <a:pt x="2676" y="80"/>
                  </a:lnTo>
                  <a:lnTo>
                    <a:pt x="2828" y="32"/>
                  </a:lnTo>
                  <a:lnTo>
                    <a:pt x="2948" y="120"/>
                  </a:lnTo>
                  <a:lnTo>
                    <a:pt x="3092" y="200"/>
                  </a:lnTo>
                  <a:lnTo>
                    <a:pt x="3220" y="264"/>
                  </a:lnTo>
                  <a:lnTo>
                    <a:pt x="3352" y="412"/>
                  </a:lnTo>
                </a:path>
              </a:pathLst>
            </a:custGeom>
            <a:noFill/>
            <a:ln w="76200" cmpd="sng">
              <a:solidFill>
                <a:srgbClr val="175097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5" name="Rectangle 13"/>
            <p:cNvSpPr>
              <a:spLocks noChangeArrowheads="1"/>
            </p:cNvSpPr>
            <p:nvPr/>
          </p:nvSpPr>
          <p:spPr bwMode="auto">
            <a:xfrm>
              <a:off x="4510" y="2031"/>
              <a:ext cx="101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800" b="1"/>
                <a:t>Snowmobile motor sales</a:t>
              </a:r>
            </a:p>
          </p:txBody>
        </p:sp>
        <p:sp>
          <p:nvSpPr>
            <p:cNvPr id="54286" name="Line 14"/>
            <p:cNvSpPr>
              <a:spLocks noChangeShapeType="1"/>
            </p:cNvSpPr>
            <p:nvPr/>
          </p:nvSpPr>
          <p:spPr bwMode="auto">
            <a:xfrm flipV="1">
              <a:off x="4332" y="2160"/>
              <a:ext cx="220" cy="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87F224-FE06-430B-8ABD-87D731C9F22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snowmobile fa"/>
          <p:cNvPicPr>
            <a:picLocks noChangeAspect="1" noChangeArrowheads="1"/>
          </p:cNvPicPr>
          <p:nvPr/>
        </p:nvPicPr>
        <p:blipFill>
          <a:blip r:embed="rId3" cstate="print"/>
          <a:srcRect l="11003" t="3319" r="15244" b="2489"/>
          <a:stretch>
            <a:fillRect/>
          </a:stretch>
        </p:blipFill>
        <p:spPr bwMode="auto">
          <a:xfrm>
            <a:off x="4278313" y="1695450"/>
            <a:ext cx="4581525" cy="4360863"/>
          </a:xfrm>
          <a:prstGeom prst="rect">
            <a:avLst/>
          </a:prstGeom>
          <a:noFill/>
        </p:spPr>
      </p:pic>
      <p:pic>
        <p:nvPicPr>
          <p:cNvPr id="55299" name="Picture 3" descr="jetski fa"/>
          <p:cNvPicPr>
            <a:picLocks noChangeAspect="1" noChangeArrowheads="1"/>
          </p:cNvPicPr>
          <p:nvPr/>
        </p:nvPicPr>
        <p:blipFill>
          <a:blip r:embed="rId4" cstate="print"/>
          <a:srcRect l="1440" t="2489" r="22401" b="2213"/>
          <a:stretch>
            <a:fillRect/>
          </a:stretch>
        </p:blipFill>
        <p:spPr bwMode="auto">
          <a:xfrm>
            <a:off x="347663" y="2217738"/>
            <a:ext cx="4535487" cy="4221162"/>
          </a:xfrm>
          <a:prstGeom prst="rect">
            <a:avLst/>
          </a:prstGeom>
          <a:noFill/>
        </p:spPr>
      </p:pic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7772400" cy="1219200"/>
          </a:xfrm>
          <a:noFill/>
          <a:ln/>
        </p:spPr>
        <p:txBody>
          <a:bodyPr/>
          <a:lstStyle/>
          <a:p>
            <a:r>
              <a:rPr lang="en-US" sz="4000" dirty="0"/>
              <a:t>Complementary demand patterns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25475" y="2463800"/>
            <a:ext cx="6567488" cy="3806825"/>
            <a:chOff x="498" y="1488"/>
            <a:chExt cx="4137" cy="2398"/>
          </a:xfrm>
        </p:grpSpPr>
        <p:sp>
          <p:nvSpPr>
            <p:cNvPr id="55302" name="Freeform 6"/>
            <p:cNvSpPr>
              <a:spLocks/>
            </p:cNvSpPr>
            <p:nvPr/>
          </p:nvSpPr>
          <p:spPr bwMode="auto">
            <a:xfrm>
              <a:off x="1136" y="1488"/>
              <a:ext cx="3352" cy="18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80"/>
                </a:cxn>
                <a:cxn ang="0">
                  <a:pos x="3352" y="1880"/>
                </a:cxn>
              </a:cxnLst>
              <a:rect l="0" t="0" r="r" b="b"/>
              <a:pathLst>
                <a:path w="3352" h="1880">
                  <a:moveTo>
                    <a:pt x="0" y="0"/>
                  </a:moveTo>
                  <a:lnTo>
                    <a:pt x="0" y="1880"/>
                  </a:lnTo>
                  <a:lnTo>
                    <a:pt x="3352" y="188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3" name="Rectangle 7"/>
            <p:cNvSpPr>
              <a:spLocks noChangeArrowheads="1"/>
            </p:cNvSpPr>
            <p:nvPr/>
          </p:nvSpPr>
          <p:spPr bwMode="auto">
            <a:xfrm>
              <a:off x="678" y="1599"/>
              <a:ext cx="596" cy="1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215000"/>
                </a:lnSpc>
              </a:pPr>
              <a:r>
                <a:rPr lang="en-US" sz="1800" b="1"/>
                <a:t>4,000 –</a:t>
              </a:r>
            </a:p>
            <a:p>
              <a:pPr>
                <a:lnSpc>
                  <a:spcPct val="215000"/>
                </a:lnSpc>
              </a:pPr>
              <a:r>
                <a:rPr lang="en-US" sz="1800" b="1"/>
                <a:t>3,000 –</a:t>
              </a:r>
            </a:p>
            <a:p>
              <a:pPr>
                <a:lnSpc>
                  <a:spcPct val="215000"/>
                </a:lnSpc>
              </a:pPr>
              <a:r>
                <a:rPr lang="en-US" sz="1800" b="1"/>
                <a:t>2,000 –</a:t>
              </a:r>
            </a:p>
            <a:p>
              <a:pPr>
                <a:lnSpc>
                  <a:spcPct val="215000"/>
                </a:lnSpc>
              </a:pPr>
              <a:r>
                <a:rPr lang="en-US" sz="1800" b="1"/>
                <a:t>1,000 –</a:t>
              </a:r>
            </a:p>
          </p:txBody>
        </p:sp>
        <p:sp>
          <p:nvSpPr>
            <p:cNvPr id="55304" name="Rectangle 8"/>
            <p:cNvSpPr>
              <a:spLocks noChangeArrowheads="1"/>
            </p:cNvSpPr>
            <p:nvPr/>
          </p:nvSpPr>
          <p:spPr bwMode="auto">
            <a:xfrm>
              <a:off x="1094" y="3447"/>
              <a:ext cx="354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/>
                <a:t>J F M A M J J A S O N D J F M A M J J A S O N D J</a:t>
              </a:r>
            </a:p>
          </p:txBody>
        </p:sp>
        <p:sp>
          <p:nvSpPr>
            <p:cNvPr id="55305" name="Rectangle 9"/>
            <p:cNvSpPr>
              <a:spLocks noChangeArrowheads="1"/>
            </p:cNvSpPr>
            <p:nvPr/>
          </p:nvSpPr>
          <p:spPr bwMode="auto">
            <a:xfrm rot="-5400000">
              <a:off x="92" y="2313"/>
              <a:ext cx="10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/>
                <a:t>Sales in units</a:t>
              </a:r>
            </a:p>
          </p:txBody>
        </p:sp>
        <p:sp>
          <p:nvSpPr>
            <p:cNvPr id="55306" name="Rectangle 10"/>
            <p:cNvSpPr>
              <a:spLocks noChangeArrowheads="1"/>
            </p:cNvSpPr>
            <p:nvPr/>
          </p:nvSpPr>
          <p:spPr bwMode="auto">
            <a:xfrm>
              <a:off x="2310" y="3655"/>
              <a:ext cx="11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/>
                <a:t>Time (months)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739900" y="2081213"/>
            <a:ext cx="6877050" cy="1233487"/>
            <a:chOff x="1096" y="1311"/>
            <a:chExt cx="4332" cy="777"/>
          </a:xfrm>
        </p:grpSpPr>
        <p:sp>
          <p:nvSpPr>
            <p:cNvPr id="55308" name="Freeform 12"/>
            <p:cNvSpPr>
              <a:spLocks/>
            </p:cNvSpPr>
            <p:nvPr/>
          </p:nvSpPr>
          <p:spPr bwMode="auto">
            <a:xfrm>
              <a:off x="1096" y="1736"/>
              <a:ext cx="3368" cy="352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144" y="228"/>
                </a:cxn>
                <a:cxn ang="0">
                  <a:pos x="276" y="164"/>
                </a:cxn>
                <a:cxn ang="0">
                  <a:pos x="408" y="84"/>
                </a:cxn>
                <a:cxn ang="0">
                  <a:pos x="552" y="116"/>
                </a:cxn>
                <a:cxn ang="0">
                  <a:pos x="680" y="44"/>
                </a:cxn>
                <a:cxn ang="0">
                  <a:pos x="816" y="80"/>
                </a:cxn>
                <a:cxn ang="0">
                  <a:pos x="956" y="0"/>
                </a:cxn>
                <a:cxn ang="0">
                  <a:pos x="1092" y="16"/>
                </a:cxn>
                <a:cxn ang="0">
                  <a:pos x="1216" y="44"/>
                </a:cxn>
                <a:cxn ang="0">
                  <a:pos x="1352" y="76"/>
                </a:cxn>
                <a:cxn ang="0">
                  <a:pos x="1484" y="224"/>
                </a:cxn>
                <a:cxn ang="0">
                  <a:pos x="1620" y="320"/>
                </a:cxn>
                <a:cxn ang="0">
                  <a:pos x="1764" y="316"/>
                </a:cxn>
                <a:cxn ang="0">
                  <a:pos x="1888" y="352"/>
                </a:cxn>
                <a:cxn ang="0">
                  <a:pos x="2028" y="320"/>
                </a:cxn>
                <a:cxn ang="0">
                  <a:pos x="2160" y="328"/>
                </a:cxn>
                <a:cxn ang="0">
                  <a:pos x="2292" y="300"/>
                </a:cxn>
                <a:cxn ang="0">
                  <a:pos x="2416" y="280"/>
                </a:cxn>
                <a:cxn ang="0">
                  <a:pos x="2560" y="128"/>
                </a:cxn>
                <a:cxn ang="0">
                  <a:pos x="2692" y="88"/>
                </a:cxn>
                <a:cxn ang="0">
                  <a:pos x="2832" y="84"/>
                </a:cxn>
                <a:cxn ang="0">
                  <a:pos x="2960" y="180"/>
                </a:cxn>
                <a:cxn ang="0">
                  <a:pos x="3100" y="228"/>
                </a:cxn>
                <a:cxn ang="0">
                  <a:pos x="3236" y="280"/>
                </a:cxn>
                <a:cxn ang="0">
                  <a:pos x="3368" y="320"/>
                </a:cxn>
              </a:cxnLst>
              <a:rect l="0" t="0" r="r" b="b"/>
              <a:pathLst>
                <a:path w="3368" h="352">
                  <a:moveTo>
                    <a:pt x="0" y="260"/>
                  </a:moveTo>
                  <a:lnTo>
                    <a:pt x="144" y="228"/>
                  </a:lnTo>
                  <a:lnTo>
                    <a:pt x="276" y="164"/>
                  </a:lnTo>
                  <a:lnTo>
                    <a:pt x="408" y="84"/>
                  </a:lnTo>
                  <a:lnTo>
                    <a:pt x="552" y="116"/>
                  </a:lnTo>
                  <a:lnTo>
                    <a:pt x="680" y="44"/>
                  </a:lnTo>
                  <a:lnTo>
                    <a:pt x="816" y="80"/>
                  </a:lnTo>
                  <a:lnTo>
                    <a:pt x="956" y="0"/>
                  </a:lnTo>
                  <a:lnTo>
                    <a:pt x="1092" y="16"/>
                  </a:lnTo>
                  <a:lnTo>
                    <a:pt x="1216" y="44"/>
                  </a:lnTo>
                  <a:lnTo>
                    <a:pt x="1352" y="76"/>
                  </a:lnTo>
                  <a:lnTo>
                    <a:pt x="1484" y="224"/>
                  </a:lnTo>
                  <a:lnTo>
                    <a:pt x="1620" y="320"/>
                  </a:lnTo>
                  <a:lnTo>
                    <a:pt x="1764" y="316"/>
                  </a:lnTo>
                  <a:lnTo>
                    <a:pt x="1888" y="352"/>
                  </a:lnTo>
                  <a:lnTo>
                    <a:pt x="2028" y="320"/>
                  </a:lnTo>
                  <a:lnTo>
                    <a:pt x="2160" y="328"/>
                  </a:lnTo>
                  <a:lnTo>
                    <a:pt x="2292" y="300"/>
                  </a:lnTo>
                  <a:lnTo>
                    <a:pt x="2416" y="280"/>
                  </a:lnTo>
                  <a:lnTo>
                    <a:pt x="2560" y="128"/>
                  </a:lnTo>
                  <a:lnTo>
                    <a:pt x="2692" y="88"/>
                  </a:lnTo>
                  <a:lnTo>
                    <a:pt x="2832" y="84"/>
                  </a:lnTo>
                  <a:lnTo>
                    <a:pt x="2960" y="180"/>
                  </a:lnTo>
                  <a:lnTo>
                    <a:pt x="3100" y="228"/>
                  </a:lnTo>
                  <a:lnTo>
                    <a:pt x="3236" y="280"/>
                  </a:lnTo>
                  <a:lnTo>
                    <a:pt x="3368" y="320"/>
                  </a:lnTo>
                </a:path>
              </a:pathLst>
            </a:custGeom>
            <a:noFill/>
            <a:ln w="76200" cmpd="sng">
              <a:solidFill>
                <a:srgbClr val="24BDB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9" name="Rectangle 13"/>
            <p:cNvSpPr>
              <a:spLocks noChangeArrowheads="1"/>
            </p:cNvSpPr>
            <p:nvPr/>
          </p:nvSpPr>
          <p:spPr bwMode="auto">
            <a:xfrm>
              <a:off x="4135" y="1311"/>
              <a:ext cx="1293" cy="6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800" b="1" dirty="0"/>
                <a:t>Combining both demand patterns reduces the variation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758950" y="3325813"/>
            <a:ext cx="6842125" cy="1201737"/>
            <a:chOff x="1212" y="2031"/>
            <a:chExt cx="4310" cy="757"/>
          </a:xfrm>
        </p:grpSpPr>
        <p:sp>
          <p:nvSpPr>
            <p:cNvPr id="55311" name="Freeform 15"/>
            <p:cNvSpPr>
              <a:spLocks/>
            </p:cNvSpPr>
            <p:nvPr/>
          </p:nvSpPr>
          <p:spPr bwMode="auto">
            <a:xfrm>
              <a:off x="1212" y="2100"/>
              <a:ext cx="3352" cy="688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128" y="356"/>
                </a:cxn>
                <a:cxn ang="0">
                  <a:pos x="264" y="412"/>
                </a:cxn>
                <a:cxn ang="0">
                  <a:pos x="376" y="472"/>
                </a:cxn>
                <a:cxn ang="0">
                  <a:pos x="540" y="568"/>
                </a:cxn>
                <a:cxn ang="0">
                  <a:pos x="676" y="408"/>
                </a:cxn>
                <a:cxn ang="0">
                  <a:pos x="804" y="288"/>
                </a:cxn>
                <a:cxn ang="0">
                  <a:pos x="940" y="148"/>
                </a:cxn>
                <a:cxn ang="0">
                  <a:pos x="1076" y="60"/>
                </a:cxn>
                <a:cxn ang="0">
                  <a:pos x="1208" y="0"/>
                </a:cxn>
                <a:cxn ang="0">
                  <a:pos x="1336" y="0"/>
                </a:cxn>
                <a:cxn ang="0">
                  <a:pos x="1484" y="84"/>
                </a:cxn>
                <a:cxn ang="0">
                  <a:pos x="1612" y="216"/>
                </a:cxn>
                <a:cxn ang="0">
                  <a:pos x="1740" y="332"/>
                </a:cxn>
                <a:cxn ang="0">
                  <a:pos x="1872" y="524"/>
                </a:cxn>
                <a:cxn ang="0">
                  <a:pos x="2144" y="688"/>
                </a:cxn>
                <a:cxn ang="0">
                  <a:pos x="2420" y="492"/>
                </a:cxn>
                <a:cxn ang="0">
                  <a:pos x="2556" y="192"/>
                </a:cxn>
                <a:cxn ang="0">
                  <a:pos x="2676" y="80"/>
                </a:cxn>
                <a:cxn ang="0">
                  <a:pos x="2828" y="32"/>
                </a:cxn>
                <a:cxn ang="0">
                  <a:pos x="2948" y="120"/>
                </a:cxn>
                <a:cxn ang="0">
                  <a:pos x="3092" y="200"/>
                </a:cxn>
                <a:cxn ang="0">
                  <a:pos x="3220" y="264"/>
                </a:cxn>
                <a:cxn ang="0">
                  <a:pos x="3352" y="412"/>
                </a:cxn>
              </a:cxnLst>
              <a:rect l="0" t="0" r="r" b="b"/>
              <a:pathLst>
                <a:path w="3352" h="688">
                  <a:moveTo>
                    <a:pt x="0" y="192"/>
                  </a:moveTo>
                  <a:lnTo>
                    <a:pt x="128" y="356"/>
                  </a:lnTo>
                  <a:lnTo>
                    <a:pt x="264" y="412"/>
                  </a:lnTo>
                  <a:lnTo>
                    <a:pt x="376" y="472"/>
                  </a:lnTo>
                  <a:lnTo>
                    <a:pt x="540" y="568"/>
                  </a:lnTo>
                  <a:lnTo>
                    <a:pt x="676" y="408"/>
                  </a:lnTo>
                  <a:lnTo>
                    <a:pt x="804" y="288"/>
                  </a:lnTo>
                  <a:lnTo>
                    <a:pt x="940" y="148"/>
                  </a:lnTo>
                  <a:lnTo>
                    <a:pt x="1076" y="60"/>
                  </a:lnTo>
                  <a:lnTo>
                    <a:pt x="1208" y="0"/>
                  </a:lnTo>
                  <a:lnTo>
                    <a:pt x="1336" y="0"/>
                  </a:lnTo>
                  <a:lnTo>
                    <a:pt x="1484" y="84"/>
                  </a:lnTo>
                  <a:lnTo>
                    <a:pt x="1612" y="216"/>
                  </a:lnTo>
                  <a:lnTo>
                    <a:pt x="1740" y="332"/>
                  </a:lnTo>
                  <a:lnTo>
                    <a:pt x="1872" y="524"/>
                  </a:lnTo>
                  <a:lnTo>
                    <a:pt x="2144" y="688"/>
                  </a:lnTo>
                  <a:lnTo>
                    <a:pt x="2420" y="492"/>
                  </a:lnTo>
                  <a:lnTo>
                    <a:pt x="2556" y="192"/>
                  </a:lnTo>
                  <a:lnTo>
                    <a:pt x="2676" y="80"/>
                  </a:lnTo>
                  <a:lnTo>
                    <a:pt x="2828" y="32"/>
                  </a:lnTo>
                  <a:lnTo>
                    <a:pt x="2948" y="120"/>
                  </a:lnTo>
                  <a:lnTo>
                    <a:pt x="3092" y="200"/>
                  </a:lnTo>
                  <a:lnTo>
                    <a:pt x="3220" y="264"/>
                  </a:lnTo>
                  <a:lnTo>
                    <a:pt x="3352" y="412"/>
                  </a:lnTo>
                </a:path>
              </a:pathLst>
            </a:custGeom>
            <a:noFill/>
            <a:ln w="76200" cmpd="sng">
              <a:solidFill>
                <a:srgbClr val="175097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2" name="Rectangle 16"/>
            <p:cNvSpPr>
              <a:spLocks noChangeArrowheads="1"/>
            </p:cNvSpPr>
            <p:nvPr/>
          </p:nvSpPr>
          <p:spPr bwMode="auto">
            <a:xfrm>
              <a:off x="4510" y="2031"/>
              <a:ext cx="101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800" b="1"/>
                <a:t>Snowmobile motor sales</a:t>
              </a:r>
            </a:p>
          </p:txBody>
        </p:sp>
        <p:sp>
          <p:nvSpPr>
            <p:cNvPr id="55313" name="Line 17"/>
            <p:cNvSpPr>
              <a:spLocks noChangeShapeType="1"/>
            </p:cNvSpPr>
            <p:nvPr/>
          </p:nvSpPr>
          <p:spPr bwMode="auto">
            <a:xfrm flipV="1">
              <a:off x="4332" y="2160"/>
              <a:ext cx="220" cy="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1758950" y="4089400"/>
            <a:ext cx="6546850" cy="1281113"/>
            <a:chOff x="1212" y="2512"/>
            <a:chExt cx="4124" cy="807"/>
          </a:xfrm>
        </p:grpSpPr>
        <p:sp>
          <p:nvSpPr>
            <p:cNvPr id="55315" name="Freeform 19"/>
            <p:cNvSpPr>
              <a:spLocks/>
            </p:cNvSpPr>
            <p:nvPr/>
          </p:nvSpPr>
          <p:spPr bwMode="auto">
            <a:xfrm>
              <a:off x="1212" y="2512"/>
              <a:ext cx="3352" cy="564"/>
            </a:xfrm>
            <a:custGeom>
              <a:avLst/>
              <a:gdLst/>
              <a:ahLst/>
              <a:cxnLst>
                <a:cxn ang="0">
                  <a:pos x="0" y="484"/>
                </a:cxn>
                <a:cxn ang="0">
                  <a:pos x="140" y="292"/>
                </a:cxn>
                <a:cxn ang="0">
                  <a:pos x="272" y="116"/>
                </a:cxn>
                <a:cxn ang="0">
                  <a:pos x="396" y="48"/>
                </a:cxn>
                <a:cxn ang="0">
                  <a:pos x="540" y="0"/>
                </a:cxn>
                <a:cxn ang="0">
                  <a:pos x="676" y="84"/>
                </a:cxn>
                <a:cxn ang="0">
                  <a:pos x="816" y="212"/>
                </a:cxn>
                <a:cxn ang="0">
                  <a:pos x="948" y="300"/>
                </a:cxn>
                <a:cxn ang="0">
                  <a:pos x="944" y="312"/>
                </a:cxn>
                <a:cxn ang="0">
                  <a:pos x="1068" y="376"/>
                </a:cxn>
                <a:cxn ang="0">
                  <a:pos x="1208" y="456"/>
                </a:cxn>
                <a:cxn ang="0">
                  <a:pos x="1340" y="512"/>
                </a:cxn>
                <a:cxn ang="0">
                  <a:pos x="1484" y="564"/>
                </a:cxn>
                <a:cxn ang="0">
                  <a:pos x="1616" y="492"/>
                </a:cxn>
                <a:cxn ang="0">
                  <a:pos x="1740" y="376"/>
                </a:cxn>
                <a:cxn ang="0">
                  <a:pos x="1876" y="252"/>
                </a:cxn>
                <a:cxn ang="0">
                  <a:pos x="2020" y="148"/>
                </a:cxn>
                <a:cxn ang="0">
                  <a:pos x="2140" y="72"/>
                </a:cxn>
                <a:cxn ang="0">
                  <a:pos x="2284" y="164"/>
                </a:cxn>
                <a:cxn ang="0">
                  <a:pos x="2416" y="256"/>
                </a:cxn>
                <a:cxn ang="0">
                  <a:pos x="2544" y="376"/>
                </a:cxn>
                <a:cxn ang="0">
                  <a:pos x="2680" y="440"/>
                </a:cxn>
                <a:cxn ang="0">
                  <a:pos x="2820" y="488"/>
                </a:cxn>
                <a:cxn ang="0">
                  <a:pos x="2952" y="528"/>
                </a:cxn>
                <a:cxn ang="0">
                  <a:pos x="3088" y="500"/>
                </a:cxn>
                <a:cxn ang="0">
                  <a:pos x="3220" y="452"/>
                </a:cxn>
                <a:cxn ang="0">
                  <a:pos x="3352" y="340"/>
                </a:cxn>
              </a:cxnLst>
              <a:rect l="0" t="0" r="r" b="b"/>
              <a:pathLst>
                <a:path w="3352" h="564">
                  <a:moveTo>
                    <a:pt x="0" y="484"/>
                  </a:moveTo>
                  <a:lnTo>
                    <a:pt x="140" y="292"/>
                  </a:lnTo>
                  <a:lnTo>
                    <a:pt x="272" y="116"/>
                  </a:lnTo>
                  <a:lnTo>
                    <a:pt x="396" y="48"/>
                  </a:lnTo>
                  <a:lnTo>
                    <a:pt x="540" y="0"/>
                  </a:lnTo>
                  <a:lnTo>
                    <a:pt x="676" y="84"/>
                  </a:lnTo>
                  <a:lnTo>
                    <a:pt x="816" y="212"/>
                  </a:lnTo>
                  <a:cubicBezTo>
                    <a:pt x="860" y="241"/>
                    <a:pt x="906" y="267"/>
                    <a:pt x="948" y="300"/>
                  </a:cubicBezTo>
                  <a:cubicBezTo>
                    <a:pt x="951" y="302"/>
                    <a:pt x="944" y="312"/>
                    <a:pt x="944" y="312"/>
                  </a:cubicBezTo>
                  <a:lnTo>
                    <a:pt x="1068" y="376"/>
                  </a:lnTo>
                  <a:lnTo>
                    <a:pt x="1208" y="456"/>
                  </a:lnTo>
                  <a:lnTo>
                    <a:pt x="1340" y="512"/>
                  </a:lnTo>
                  <a:lnTo>
                    <a:pt x="1484" y="564"/>
                  </a:lnTo>
                  <a:lnTo>
                    <a:pt x="1616" y="492"/>
                  </a:lnTo>
                  <a:lnTo>
                    <a:pt x="1740" y="376"/>
                  </a:lnTo>
                  <a:lnTo>
                    <a:pt x="1876" y="252"/>
                  </a:lnTo>
                  <a:lnTo>
                    <a:pt x="2020" y="148"/>
                  </a:lnTo>
                  <a:lnTo>
                    <a:pt x="2140" y="72"/>
                  </a:lnTo>
                  <a:lnTo>
                    <a:pt x="2284" y="164"/>
                  </a:lnTo>
                  <a:lnTo>
                    <a:pt x="2416" y="256"/>
                  </a:lnTo>
                  <a:lnTo>
                    <a:pt x="2544" y="376"/>
                  </a:lnTo>
                  <a:cubicBezTo>
                    <a:pt x="2588" y="406"/>
                    <a:pt x="2634" y="421"/>
                    <a:pt x="2680" y="440"/>
                  </a:cubicBezTo>
                  <a:cubicBezTo>
                    <a:pt x="2726" y="459"/>
                    <a:pt x="2775" y="473"/>
                    <a:pt x="2820" y="488"/>
                  </a:cubicBezTo>
                  <a:lnTo>
                    <a:pt x="2952" y="528"/>
                  </a:lnTo>
                  <a:lnTo>
                    <a:pt x="3088" y="500"/>
                  </a:lnTo>
                  <a:lnTo>
                    <a:pt x="3220" y="452"/>
                  </a:lnTo>
                  <a:lnTo>
                    <a:pt x="3352" y="340"/>
                  </a:lnTo>
                </a:path>
              </a:pathLst>
            </a:custGeom>
            <a:noFill/>
            <a:ln w="76200" cmpd="sng">
              <a:solidFill>
                <a:srgbClr val="BF092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6" name="Rectangle 20"/>
            <p:cNvSpPr>
              <a:spLocks noChangeArrowheads="1"/>
            </p:cNvSpPr>
            <p:nvPr/>
          </p:nvSpPr>
          <p:spPr bwMode="auto">
            <a:xfrm>
              <a:off x="4614" y="2820"/>
              <a:ext cx="722" cy="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800" b="1" dirty="0"/>
                <a:t>Jet ski engine sales</a:t>
              </a:r>
            </a:p>
          </p:txBody>
        </p:sp>
        <p:sp>
          <p:nvSpPr>
            <p:cNvPr id="55317" name="Line 21"/>
            <p:cNvSpPr>
              <a:spLocks noChangeShapeType="1"/>
            </p:cNvSpPr>
            <p:nvPr/>
          </p:nvSpPr>
          <p:spPr bwMode="auto">
            <a:xfrm>
              <a:off x="4480" y="2988"/>
              <a:ext cx="200" cy="2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87F224-FE06-430B-8ABD-87D731C9F22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manufacturing planning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09800"/>
            <a:ext cx="4495800" cy="4114800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US" sz="1800" dirty="0"/>
              <a:t>Aggregate Production Planning</a:t>
            </a:r>
          </a:p>
          <a:p>
            <a:pPr lvl="1">
              <a:spcAft>
                <a:spcPts val="500"/>
              </a:spcAft>
            </a:pPr>
            <a:r>
              <a:rPr lang="en-US" sz="1600" dirty="0"/>
              <a:t>The process for determining the most cost effective way to match supply and demand up to the next 18 months</a:t>
            </a:r>
          </a:p>
          <a:p>
            <a:pPr>
              <a:spcAft>
                <a:spcPts val="500"/>
              </a:spcAft>
            </a:pPr>
            <a:r>
              <a:rPr lang="en-US" sz="1800" dirty="0"/>
              <a:t>Master Production Scheduling (MPS)</a:t>
            </a:r>
          </a:p>
          <a:p>
            <a:pPr lvl="1">
              <a:spcAft>
                <a:spcPts val="500"/>
              </a:spcAft>
            </a:pPr>
            <a:r>
              <a:rPr lang="en-US" sz="1600" dirty="0"/>
              <a:t>Short-term scheduling of specific end product requirements for the next several quarters</a:t>
            </a:r>
          </a:p>
          <a:p>
            <a:pPr>
              <a:spcAft>
                <a:spcPts val="500"/>
              </a:spcAft>
            </a:pPr>
            <a:r>
              <a:rPr lang="en-US" sz="1800" dirty="0"/>
              <a:t>Rough-Cut/Resource Capacity Planning</a:t>
            </a:r>
          </a:p>
          <a:p>
            <a:pPr lvl="1">
              <a:spcAft>
                <a:spcPts val="500"/>
              </a:spcAft>
            </a:pPr>
            <a:r>
              <a:rPr lang="en-US" sz="1600" dirty="0"/>
              <a:t>Determining that adequate production capacity and warehousing are available to meet demand</a:t>
            </a:r>
          </a:p>
          <a:p>
            <a:pPr>
              <a:spcAft>
                <a:spcPts val="500"/>
              </a:spcAft>
            </a:pPr>
            <a:endParaRPr lang="en-US" sz="18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618514"/>
            <a:ext cx="4114800" cy="493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Aggregate planning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2"/>
            <a:ext cx="7772400" cy="4459287"/>
          </a:xfrm>
          <a:noFill/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Specify the optimal combination of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Production rate</a:t>
            </a:r>
          </a:p>
          <a:p>
            <a:pPr lvl="2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The capacity of output per unit of time (such as units per day or units per week)</a:t>
            </a:r>
            <a:endParaRPr lang="en-US" sz="1600" dirty="0"/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Workforce level</a:t>
            </a:r>
          </a:p>
          <a:p>
            <a:pPr lvl="2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Number of workers required to provide a specified level of production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Inventory on hand</a:t>
            </a:r>
          </a:p>
          <a:p>
            <a:pPr lvl="2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The surplus of units that results when production exceeds demand in a given time period</a:t>
            </a:r>
            <a:endParaRPr lang="en-US" dirty="0"/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Backorder (or </a:t>
            </a:r>
            <a:r>
              <a:rPr lang="en-US" sz="2000" dirty="0" err="1"/>
              <a:t>stockout</a:t>
            </a:r>
            <a:r>
              <a:rPr lang="en-US" sz="2000" dirty="0"/>
              <a:t>)</a:t>
            </a:r>
          </a:p>
          <a:p>
            <a:pPr lvl="2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The deficit in units that results when demand exceeds the number of units produced in a given time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Required inputs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362200"/>
            <a:ext cx="8147050" cy="33575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5364" name="Oval 5"/>
          <p:cNvSpPr>
            <a:spLocks noChangeArrowheads="1"/>
          </p:cNvSpPr>
          <p:nvPr/>
        </p:nvSpPr>
        <p:spPr bwMode="auto">
          <a:xfrm>
            <a:off x="5867400" y="2286000"/>
            <a:ext cx="2057400" cy="11430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Oval 6"/>
          <p:cNvSpPr>
            <a:spLocks noChangeArrowheads="1"/>
          </p:cNvSpPr>
          <p:nvPr/>
        </p:nvSpPr>
        <p:spPr bwMode="auto">
          <a:xfrm>
            <a:off x="609600" y="3505200"/>
            <a:ext cx="2057400" cy="11430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Oval 7"/>
          <p:cNvSpPr>
            <a:spLocks noChangeArrowheads="1"/>
          </p:cNvSpPr>
          <p:nvPr/>
        </p:nvSpPr>
        <p:spPr bwMode="auto">
          <a:xfrm>
            <a:off x="2362200" y="4724400"/>
            <a:ext cx="2057400" cy="11430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Oval 8"/>
          <p:cNvSpPr>
            <a:spLocks noChangeArrowheads="1"/>
          </p:cNvSpPr>
          <p:nvPr/>
        </p:nvSpPr>
        <p:spPr bwMode="auto">
          <a:xfrm>
            <a:off x="4114800" y="4724400"/>
            <a:ext cx="2057400" cy="11430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Capacity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123" y="2178050"/>
            <a:ext cx="8193088" cy="4114800"/>
          </a:xfrm>
        </p:spPr>
        <p:txBody>
          <a:bodyPr/>
          <a:lstStyle/>
          <a:p>
            <a:r>
              <a:rPr lang="en-US" sz="2000" dirty="0"/>
              <a:t>Capacity is the ability to hold, receive, store or accommodate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514" y="2813115"/>
            <a:ext cx="5141768" cy="3430523"/>
          </a:xfrm>
          <a:prstGeom prst="rect">
            <a:avLst/>
          </a:prstGeom>
        </p:spPr>
      </p:pic>
      <p:pic>
        <p:nvPicPr>
          <p:cNvPr id="6" name="Picture 3" descr="C:\Users\hkpuadmin\AppData\Local\Microsoft\Windows\Temporary Internet Files\Content.IE5\792WG9VE\mcdonalds_logo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4572000"/>
            <a:ext cx="1695450" cy="1695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6782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Production planning strategies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133600"/>
            <a:ext cx="7772400" cy="4114800"/>
          </a:xfrm>
        </p:spPr>
        <p:txBody>
          <a:bodyPr/>
          <a:lstStyle/>
          <a:p>
            <a:pPr marL="222250" indent="-222250">
              <a:lnSpc>
                <a:spcPct val="150000"/>
              </a:lnSpc>
            </a:pPr>
            <a:r>
              <a:rPr lang="en-US" sz="2000" dirty="0"/>
              <a:t>Chase strategy</a:t>
            </a:r>
          </a:p>
          <a:p>
            <a:pPr marL="515938" lvl="1" indent="-173038">
              <a:lnSpc>
                <a:spcPct val="150000"/>
              </a:lnSpc>
            </a:pPr>
            <a:r>
              <a:rPr lang="en-US" sz="1800" dirty="0"/>
              <a:t>Matching the production rate to exactly meet the order rate by hiring and laying off workers as the order rate varies</a:t>
            </a:r>
          </a:p>
          <a:p>
            <a:pPr marL="222250" indent="-222250">
              <a:lnSpc>
                <a:spcPct val="150000"/>
              </a:lnSpc>
            </a:pPr>
            <a:r>
              <a:rPr lang="en-US" sz="2000" dirty="0"/>
              <a:t>Stable workforce</a:t>
            </a:r>
            <a:r>
              <a:rPr lang="en-US" sz="2000" dirty="0">
                <a:cs typeface="Arial" charset="0"/>
              </a:rPr>
              <a:t>—variable work hours</a:t>
            </a:r>
          </a:p>
          <a:p>
            <a:pPr marL="515938" lvl="1" indent="-173038">
              <a:lnSpc>
                <a:spcPct val="150000"/>
              </a:lnSpc>
            </a:pPr>
            <a:r>
              <a:rPr lang="en-US" sz="1800" dirty="0"/>
              <a:t>Varying output by varying the number of hours worked through flexible schedules or overtime</a:t>
            </a:r>
          </a:p>
          <a:p>
            <a:pPr marL="222250" indent="-222250">
              <a:lnSpc>
                <a:spcPct val="150000"/>
              </a:lnSpc>
            </a:pPr>
            <a:r>
              <a:rPr lang="en-US" sz="2000" dirty="0"/>
              <a:t>Level strategy</a:t>
            </a:r>
          </a:p>
          <a:p>
            <a:pPr marL="515938" lvl="1" indent="-173038">
              <a:lnSpc>
                <a:spcPct val="150000"/>
              </a:lnSpc>
            </a:pPr>
            <a:r>
              <a:rPr lang="en-US" sz="1800" dirty="0"/>
              <a:t>Maintain a stable workforce working at constant output rate</a:t>
            </a:r>
          </a:p>
          <a:p>
            <a:pPr marL="515938" lvl="1" indent="-173038">
              <a:lnSpc>
                <a:spcPct val="150000"/>
              </a:lnSpc>
            </a:pPr>
            <a:r>
              <a:rPr lang="en-US" sz="1800" dirty="0"/>
              <a:t>Absorb demand variations with inventory, backlogs, or lost sales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pure chase/level strategy</a:t>
            </a:r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438400"/>
            <a:ext cx="843756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planning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057400"/>
            <a:ext cx="7772400" cy="4114800"/>
          </a:xfrm>
        </p:spPr>
        <p:txBody>
          <a:bodyPr/>
          <a:lstStyle/>
          <a:p>
            <a:pPr marL="222250" indent="-222250">
              <a:lnSpc>
                <a:spcPct val="150000"/>
              </a:lnSpc>
            </a:pPr>
            <a:r>
              <a:rPr lang="en-US" sz="2400" dirty="0"/>
              <a:t>Pure strategy</a:t>
            </a:r>
          </a:p>
          <a:p>
            <a:pPr marL="515938" lvl="1" indent="-173038">
              <a:lnSpc>
                <a:spcPct val="150000"/>
              </a:lnSpc>
            </a:pPr>
            <a:r>
              <a:rPr lang="en-US" sz="2000" dirty="0"/>
              <a:t>Either a chase strategy when product exactly matches demand or a level strategy when production remains constant over a specified number of periods</a:t>
            </a:r>
          </a:p>
          <a:p>
            <a:pPr marL="222250" indent="-222250">
              <a:lnSpc>
                <a:spcPct val="150000"/>
              </a:lnSpc>
            </a:pPr>
            <a:r>
              <a:rPr lang="en-US" sz="2400" dirty="0"/>
              <a:t>Mixed strategy</a:t>
            </a:r>
          </a:p>
          <a:p>
            <a:pPr marL="515938" lvl="1" indent="-173038">
              <a:lnSpc>
                <a:spcPct val="150000"/>
              </a:lnSpc>
            </a:pPr>
            <a:r>
              <a:rPr lang="en-US" sz="2000" dirty="0"/>
              <a:t>A combination of chase and level strategies to match supply and demand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Relevant costs</a:t>
            </a:r>
          </a:p>
        </p:txBody>
      </p:sp>
      <p:sp>
        <p:nvSpPr>
          <p:cNvPr id="2048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2128838"/>
            <a:ext cx="8305800" cy="4343400"/>
          </a:xfrm>
          <a:noFill/>
        </p:spPr>
        <p:txBody>
          <a:bodyPr/>
          <a:lstStyle/>
          <a:p>
            <a:pPr marL="552450" indent="-5524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/>
              <a:t>Basic production costs</a:t>
            </a:r>
          </a:p>
          <a:p>
            <a:pPr marL="933450" lvl="1" indent="-4762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/>
              <a:t>The fixed and variable costs incurred in producing a given product type in a given time period</a:t>
            </a:r>
          </a:p>
          <a:p>
            <a:pPr marL="552450" indent="-5524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/>
              <a:t>Costs associated with changes in the production rate</a:t>
            </a:r>
          </a:p>
          <a:p>
            <a:pPr marL="933450" lvl="1" indent="-4762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/>
              <a:t>Hiring, training, and laying off personnel</a:t>
            </a:r>
          </a:p>
          <a:p>
            <a:pPr marL="552450" indent="-5524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/>
              <a:t>Inventory holding costs</a:t>
            </a:r>
          </a:p>
          <a:p>
            <a:pPr marL="952500" lvl="1" indent="-5524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/>
              <a:t>Capital, storing, insurance, taxes, spoilage and obsolescence</a:t>
            </a:r>
            <a:endParaRPr lang="en-US" sz="1400" dirty="0"/>
          </a:p>
          <a:p>
            <a:pPr marL="552450" indent="-5524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/>
              <a:t>Backorder (</a:t>
            </a:r>
            <a:r>
              <a:rPr lang="en-US" sz="1800" dirty="0" err="1"/>
              <a:t>stockout</a:t>
            </a:r>
            <a:r>
              <a:rPr lang="en-US" sz="1800" dirty="0"/>
              <a:t>) costs</a:t>
            </a:r>
          </a:p>
          <a:p>
            <a:pPr marL="933450" lvl="1" indent="-4762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HK" sz="1600" dirty="0"/>
              <a:t>Loss of goodwill/sales</a:t>
            </a:r>
            <a:endParaRPr lang="en-US" sz="1600" dirty="0"/>
          </a:p>
          <a:p>
            <a:pPr marL="552450" indent="-5524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/>
              <a:t>Full costs</a:t>
            </a:r>
          </a:p>
          <a:p>
            <a:pPr marL="933450" lvl="1" indent="-4762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/>
              <a:t>All of the actual, out-of-pocket costs associated with a particular aggregate plan</a:t>
            </a:r>
          </a:p>
          <a:p>
            <a:pPr marL="933450" lvl="1" indent="-4762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/>
              <a:t>Used for developing a labor and material budget</a:t>
            </a:r>
          </a:p>
          <a:p>
            <a:pPr marL="552450" indent="-5524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endParaRPr lang="en-US" sz="1800" dirty="0"/>
          </a:p>
          <a:p>
            <a:pPr marL="552450" indent="-55245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35661"/>
              </p:ext>
            </p:extLst>
          </p:nvPr>
        </p:nvGraphicFramePr>
        <p:xfrm>
          <a:off x="221457" y="736624"/>
          <a:ext cx="8669921" cy="5115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20089">
                  <a:extLst>
                    <a:ext uri="{9D8B030D-6E8A-4147-A177-3AD203B41FA5}">
                      <a16:colId xmlns:a16="http://schemas.microsoft.com/office/drawing/2014/main" val="2727018041"/>
                    </a:ext>
                  </a:extLst>
                </a:gridCol>
                <a:gridCol w="749976">
                  <a:extLst>
                    <a:ext uri="{9D8B030D-6E8A-4147-A177-3AD203B41FA5}">
                      <a16:colId xmlns:a16="http://schemas.microsoft.com/office/drawing/2014/main" val="2226681141"/>
                    </a:ext>
                  </a:extLst>
                </a:gridCol>
                <a:gridCol w="749976">
                  <a:extLst>
                    <a:ext uri="{9D8B030D-6E8A-4147-A177-3AD203B41FA5}">
                      <a16:colId xmlns:a16="http://schemas.microsoft.com/office/drawing/2014/main" val="2671819756"/>
                    </a:ext>
                  </a:extLst>
                </a:gridCol>
                <a:gridCol w="749976">
                  <a:extLst>
                    <a:ext uri="{9D8B030D-6E8A-4147-A177-3AD203B41FA5}">
                      <a16:colId xmlns:a16="http://schemas.microsoft.com/office/drawing/2014/main" val="1645302786"/>
                    </a:ext>
                  </a:extLst>
                </a:gridCol>
                <a:gridCol w="749976">
                  <a:extLst>
                    <a:ext uri="{9D8B030D-6E8A-4147-A177-3AD203B41FA5}">
                      <a16:colId xmlns:a16="http://schemas.microsoft.com/office/drawing/2014/main" val="2773849388"/>
                    </a:ext>
                  </a:extLst>
                </a:gridCol>
                <a:gridCol w="749976">
                  <a:extLst>
                    <a:ext uri="{9D8B030D-6E8A-4147-A177-3AD203B41FA5}">
                      <a16:colId xmlns:a16="http://schemas.microsoft.com/office/drawing/2014/main" val="1036508989"/>
                    </a:ext>
                  </a:extLst>
                </a:gridCol>
                <a:gridCol w="749976">
                  <a:extLst>
                    <a:ext uri="{9D8B030D-6E8A-4147-A177-3AD203B41FA5}">
                      <a16:colId xmlns:a16="http://schemas.microsoft.com/office/drawing/2014/main" val="895584782"/>
                    </a:ext>
                  </a:extLst>
                </a:gridCol>
                <a:gridCol w="749976">
                  <a:extLst>
                    <a:ext uri="{9D8B030D-6E8A-4147-A177-3AD203B41FA5}">
                      <a16:colId xmlns:a16="http://schemas.microsoft.com/office/drawing/2014/main" val="1152643784"/>
                    </a:ext>
                  </a:extLst>
                </a:gridCol>
              </a:tblGrid>
              <a:tr h="2866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January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February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March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April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May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June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Totals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94841"/>
                  </a:ext>
                </a:extLst>
              </a:tr>
              <a:tr h="275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Demand Forecast (units)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2250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1450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1100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900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1100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1600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8400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9692829"/>
                  </a:ext>
                </a:extLst>
              </a:tr>
              <a:tr h="275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Number of Working Days by Month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19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125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92485244"/>
                  </a:ext>
                </a:extLst>
              </a:tr>
              <a:tr h="275611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3781115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Costs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606629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u="none" strike="noStrike" dirty="0">
                          <a:effectLst/>
                        </a:rPr>
                        <a:t>Materials cost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$100.00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per unit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9379960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u="none" strike="noStrike" dirty="0">
                          <a:effectLst/>
                        </a:rPr>
                        <a:t>Inventory holding cost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$1.50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per unit per month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8860421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u="none" strike="noStrike" dirty="0" err="1">
                          <a:effectLst/>
                        </a:rPr>
                        <a:t>Stockout</a:t>
                      </a:r>
                      <a:r>
                        <a:rPr lang="en-US" sz="1400" u="none" strike="noStrike" dirty="0">
                          <a:effectLst/>
                        </a:rPr>
                        <a:t> cost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$5.00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per unit per month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7761922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u="none" strike="noStrike" dirty="0">
                          <a:effectLst/>
                        </a:rPr>
                        <a:t>Subcontracting cost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$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r>
                        <a:rPr lang="en-US" altLang="zh-CN" sz="1400" u="none" strike="noStrike" dirty="0">
                          <a:effectLst/>
                        </a:rPr>
                        <a:t>5</a:t>
                      </a:r>
                      <a:r>
                        <a:rPr lang="en-US" sz="1400" u="none" strike="noStrike" dirty="0">
                          <a:effectLst/>
                        </a:rPr>
                        <a:t>.00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per unit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150525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u="none" strike="noStrike">
                          <a:effectLst/>
                        </a:rPr>
                        <a:t>Hiring and training cost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$200.00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per worker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76923854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u="none" strike="noStrike">
                          <a:effectLst/>
                        </a:rPr>
                        <a:t>Layoff cost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$250.00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per worker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1828412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u="none" strike="noStrike">
                          <a:effectLst/>
                        </a:rPr>
                        <a:t>Labor hours required per unit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5.0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per unit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2167594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u="none" strike="noStrike" dirty="0">
                          <a:effectLst/>
                        </a:rPr>
                        <a:t>Straight-time cost (first eight hours each day)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$4.00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per hour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9422246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u="none" strike="noStrike">
                          <a:effectLst/>
                        </a:rPr>
                        <a:t>Overtime cost (time and a half)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$6.00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per hour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96496990"/>
                  </a:ext>
                </a:extLst>
              </a:tr>
              <a:tr h="275611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08961490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Initial state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468836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Initial inventory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400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units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1871644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Number of workers currently employed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7622907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>
          <a:xfrm>
            <a:off x="6268948" y="2327097"/>
            <a:ext cx="2286000" cy="1752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/>
              <a:t>Forecasted Demand and Workdays for C&amp;A Company</a:t>
            </a:r>
          </a:p>
        </p:txBody>
      </p:sp>
    </p:spTree>
    <p:extLst>
      <p:ext uri="{BB962C8B-B14F-4D97-AF65-F5344CB8AC3E}">
        <p14:creationId xmlns:p14="http://schemas.microsoft.com/office/powerpoint/2010/main" val="930846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387886" y="1410881"/>
            <a:ext cx="5451475" cy="333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205"/>
          <p:cNvGrpSpPr>
            <a:grpSpLocks/>
          </p:cNvGrpSpPr>
          <p:nvPr/>
        </p:nvGrpSpPr>
        <p:grpSpPr bwMode="auto">
          <a:xfrm>
            <a:off x="386295" y="1428344"/>
            <a:ext cx="8293100" cy="4902201"/>
            <a:chOff x="175" y="807"/>
            <a:chExt cx="5224" cy="3088"/>
          </a:xfrm>
        </p:grpSpPr>
        <p:sp>
          <p:nvSpPr>
            <p:cNvPr id="31820" name="Rectangle 5"/>
            <p:cNvSpPr>
              <a:spLocks noChangeArrowheads="1"/>
            </p:cNvSpPr>
            <p:nvPr/>
          </p:nvSpPr>
          <p:spPr bwMode="auto">
            <a:xfrm>
              <a:off x="178" y="811"/>
              <a:ext cx="1312" cy="16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1" name="Rectangle 6"/>
            <p:cNvSpPr>
              <a:spLocks noChangeArrowheads="1"/>
            </p:cNvSpPr>
            <p:nvPr/>
          </p:nvSpPr>
          <p:spPr bwMode="auto">
            <a:xfrm>
              <a:off x="1490" y="811"/>
              <a:ext cx="547" cy="16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2" name="Rectangle 7"/>
            <p:cNvSpPr>
              <a:spLocks noChangeArrowheads="1"/>
            </p:cNvSpPr>
            <p:nvPr/>
          </p:nvSpPr>
          <p:spPr bwMode="auto">
            <a:xfrm>
              <a:off x="2037" y="811"/>
              <a:ext cx="548" cy="16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3" name="Rectangle 8"/>
            <p:cNvSpPr>
              <a:spLocks noChangeArrowheads="1"/>
            </p:cNvSpPr>
            <p:nvPr/>
          </p:nvSpPr>
          <p:spPr bwMode="auto">
            <a:xfrm>
              <a:off x="2585" y="811"/>
              <a:ext cx="547" cy="16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4" name="Rectangle 9"/>
            <p:cNvSpPr>
              <a:spLocks noChangeArrowheads="1"/>
            </p:cNvSpPr>
            <p:nvPr/>
          </p:nvSpPr>
          <p:spPr bwMode="auto">
            <a:xfrm>
              <a:off x="3132" y="811"/>
              <a:ext cx="547" cy="16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5" name="Rectangle 10"/>
            <p:cNvSpPr>
              <a:spLocks noChangeArrowheads="1"/>
            </p:cNvSpPr>
            <p:nvPr/>
          </p:nvSpPr>
          <p:spPr bwMode="auto">
            <a:xfrm>
              <a:off x="3679" y="811"/>
              <a:ext cx="548" cy="16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6" name="Rectangle 11"/>
            <p:cNvSpPr>
              <a:spLocks noChangeArrowheads="1"/>
            </p:cNvSpPr>
            <p:nvPr/>
          </p:nvSpPr>
          <p:spPr bwMode="auto">
            <a:xfrm>
              <a:off x="4227" y="811"/>
              <a:ext cx="547" cy="16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7" name="Rectangle 12"/>
            <p:cNvSpPr>
              <a:spLocks noChangeArrowheads="1"/>
            </p:cNvSpPr>
            <p:nvPr/>
          </p:nvSpPr>
          <p:spPr bwMode="auto">
            <a:xfrm>
              <a:off x="4774" y="811"/>
              <a:ext cx="547" cy="16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8" name="Rectangle 13"/>
            <p:cNvSpPr>
              <a:spLocks noChangeArrowheads="1"/>
            </p:cNvSpPr>
            <p:nvPr/>
          </p:nvSpPr>
          <p:spPr bwMode="auto">
            <a:xfrm>
              <a:off x="178" y="976"/>
              <a:ext cx="1312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9" name="Rectangle 14"/>
            <p:cNvSpPr>
              <a:spLocks noChangeArrowheads="1"/>
            </p:cNvSpPr>
            <p:nvPr/>
          </p:nvSpPr>
          <p:spPr bwMode="auto">
            <a:xfrm>
              <a:off x="1490" y="976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0" name="Rectangle 15"/>
            <p:cNvSpPr>
              <a:spLocks noChangeArrowheads="1"/>
            </p:cNvSpPr>
            <p:nvPr/>
          </p:nvSpPr>
          <p:spPr bwMode="auto">
            <a:xfrm>
              <a:off x="2037" y="976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1" name="Rectangle 16"/>
            <p:cNvSpPr>
              <a:spLocks noChangeArrowheads="1"/>
            </p:cNvSpPr>
            <p:nvPr/>
          </p:nvSpPr>
          <p:spPr bwMode="auto">
            <a:xfrm>
              <a:off x="2585" y="976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2" name="Rectangle 17"/>
            <p:cNvSpPr>
              <a:spLocks noChangeArrowheads="1"/>
            </p:cNvSpPr>
            <p:nvPr/>
          </p:nvSpPr>
          <p:spPr bwMode="auto">
            <a:xfrm>
              <a:off x="3132" y="976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3" name="Rectangle 18"/>
            <p:cNvSpPr>
              <a:spLocks noChangeArrowheads="1"/>
            </p:cNvSpPr>
            <p:nvPr/>
          </p:nvSpPr>
          <p:spPr bwMode="auto">
            <a:xfrm>
              <a:off x="3679" y="976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4" name="Rectangle 19"/>
            <p:cNvSpPr>
              <a:spLocks noChangeArrowheads="1"/>
            </p:cNvSpPr>
            <p:nvPr/>
          </p:nvSpPr>
          <p:spPr bwMode="auto">
            <a:xfrm>
              <a:off x="4227" y="976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5" name="Rectangle 20"/>
            <p:cNvSpPr>
              <a:spLocks noChangeArrowheads="1"/>
            </p:cNvSpPr>
            <p:nvPr/>
          </p:nvSpPr>
          <p:spPr bwMode="auto">
            <a:xfrm>
              <a:off x="4774" y="976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6" name="Rectangle 21"/>
            <p:cNvSpPr>
              <a:spLocks noChangeArrowheads="1"/>
            </p:cNvSpPr>
            <p:nvPr/>
          </p:nvSpPr>
          <p:spPr bwMode="auto">
            <a:xfrm>
              <a:off x="178" y="1137"/>
              <a:ext cx="1312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7" name="Rectangle 22"/>
            <p:cNvSpPr>
              <a:spLocks noChangeArrowheads="1"/>
            </p:cNvSpPr>
            <p:nvPr/>
          </p:nvSpPr>
          <p:spPr bwMode="auto">
            <a:xfrm>
              <a:off x="1490" y="1137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8" name="Rectangle 23"/>
            <p:cNvSpPr>
              <a:spLocks noChangeArrowheads="1"/>
            </p:cNvSpPr>
            <p:nvPr/>
          </p:nvSpPr>
          <p:spPr bwMode="auto">
            <a:xfrm>
              <a:off x="2037" y="1137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9" name="Rectangle 24"/>
            <p:cNvSpPr>
              <a:spLocks noChangeArrowheads="1"/>
            </p:cNvSpPr>
            <p:nvPr/>
          </p:nvSpPr>
          <p:spPr bwMode="auto">
            <a:xfrm>
              <a:off x="2585" y="1137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0" name="Rectangle 25"/>
            <p:cNvSpPr>
              <a:spLocks noChangeArrowheads="1"/>
            </p:cNvSpPr>
            <p:nvPr/>
          </p:nvSpPr>
          <p:spPr bwMode="auto">
            <a:xfrm>
              <a:off x="3132" y="1137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1" name="Rectangle 26"/>
            <p:cNvSpPr>
              <a:spLocks noChangeArrowheads="1"/>
            </p:cNvSpPr>
            <p:nvPr/>
          </p:nvSpPr>
          <p:spPr bwMode="auto">
            <a:xfrm>
              <a:off x="3679" y="1137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2" name="Rectangle 27"/>
            <p:cNvSpPr>
              <a:spLocks noChangeArrowheads="1"/>
            </p:cNvSpPr>
            <p:nvPr/>
          </p:nvSpPr>
          <p:spPr bwMode="auto">
            <a:xfrm>
              <a:off x="4227" y="1137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3" name="Rectangle 28"/>
            <p:cNvSpPr>
              <a:spLocks noChangeArrowheads="1"/>
            </p:cNvSpPr>
            <p:nvPr/>
          </p:nvSpPr>
          <p:spPr bwMode="auto">
            <a:xfrm>
              <a:off x="4774" y="1137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4" name="Rectangle 29"/>
            <p:cNvSpPr>
              <a:spLocks noChangeArrowheads="1"/>
            </p:cNvSpPr>
            <p:nvPr/>
          </p:nvSpPr>
          <p:spPr bwMode="auto">
            <a:xfrm>
              <a:off x="178" y="1297"/>
              <a:ext cx="1312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5" name="Rectangle 30"/>
            <p:cNvSpPr>
              <a:spLocks noChangeArrowheads="1"/>
            </p:cNvSpPr>
            <p:nvPr/>
          </p:nvSpPr>
          <p:spPr bwMode="auto">
            <a:xfrm>
              <a:off x="1490" y="1297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6" name="Rectangle 31"/>
            <p:cNvSpPr>
              <a:spLocks noChangeArrowheads="1"/>
            </p:cNvSpPr>
            <p:nvPr/>
          </p:nvSpPr>
          <p:spPr bwMode="auto">
            <a:xfrm>
              <a:off x="2037" y="1297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7" name="Rectangle 32"/>
            <p:cNvSpPr>
              <a:spLocks noChangeArrowheads="1"/>
            </p:cNvSpPr>
            <p:nvPr/>
          </p:nvSpPr>
          <p:spPr bwMode="auto">
            <a:xfrm>
              <a:off x="2585" y="1297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8" name="Rectangle 33"/>
            <p:cNvSpPr>
              <a:spLocks noChangeArrowheads="1"/>
            </p:cNvSpPr>
            <p:nvPr/>
          </p:nvSpPr>
          <p:spPr bwMode="auto">
            <a:xfrm>
              <a:off x="3132" y="1297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9" name="Rectangle 34"/>
            <p:cNvSpPr>
              <a:spLocks noChangeArrowheads="1"/>
            </p:cNvSpPr>
            <p:nvPr/>
          </p:nvSpPr>
          <p:spPr bwMode="auto">
            <a:xfrm>
              <a:off x="3679" y="1297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0" name="Rectangle 35"/>
            <p:cNvSpPr>
              <a:spLocks noChangeArrowheads="1"/>
            </p:cNvSpPr>
            <p:nvPr/>
          </p:nvSpPr>
          <p:spPr bwMode="auto">
            <a:xfrm>
              <a:off x="4227" y="1297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1" name="Rectangle 36"/>
            <p:cNvSpPr>
              <a:spLocks noChangeArrowheads="1"/>
            </p:cNvSpPr>
            <p:nvPr/>
          </p:nvSpPr>
          <p:spPr bwMode="auto">
            <a:xfrm>
              <a:off x="4774" y="1297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2" name="Rectangle 37"/>
            <p:cNvSpPr>
              <a:spLocks noChangeArrowheads="1"/>
            </p:cNvSpPr>
            <p:nvPr/>
          </p:nvSpPr>
          <p:spPr bwMode="auto">
            <a:xfrm>
              <a:off x="178" y="1458"/>
              <a:ext cx="1312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3" name="Rectangle 38"/>
            <p:cNvSpPr>
              <a:spLocks noChangeArrowheads="1"/>
            </p:cNvSpPr>
            <p:nvPr/>
          </p:nvSpPr>
          <p:spPr bwMode="auto">
            <a:xfrm>
              <a:off x="1490" y="1458"/>
              <a:ext cx="547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4" name="Rectangle 39"/>
            <p:cNvSpPr>
              <a:spLocks noChangeArrowheads="1"/>
            </p:cNvSpPr>
            <p:nvPr/>
          </p:nvSpPr>
          <p:spPr bwMode="auto">
            <a:xfrm>
              <a:off x="2037" y="1458"/>
              <a:ext cx="548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5" name="Rectangle 40"/>
            <p:cNvSpPr>
              <a:spLocks noChangeArrowheads="1"/>
            </p:cNvSpPr>
            <p:nvPr/>
          </p:nvSpPr>
          <p:spPr bwMode="auto">
            <a:xfrm>
              <a:off x="2585" y="1458"/>
              <a:ext cx="547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6" name="Rectangle 41"/>
            <p:cNvSpPr>
              <a:spLocks noChangeArrowheads="1"/>
            </p:cNvSpPr>
            <p:nvPr/>
          </p:nvSpPr>
          <p:spPr bwMode="auto">
            <a:xfrm>
              <a:off x="3132" y="1458"/>
              <a:ext cx="547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7" name="Rectangle 42"/>
            <p:cNvSpPr>
              <a:spLocks noChangeArrowheads="1"/>
            </p:cNvSpPr>
            <p:nvPr/>
          </p:nvSpPr>
          <p:spPr bwMode="auto">
            <a:xfrm>
              <a:off x="3679" y="1458"/>
              <a:ext cx="548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8" name="Rectangle 43"/>
            <p:cNvSpPr>
              <a:spLocks noChangeArrowheads="1"/>
            </p:cNvSpPr>
            <p:nvPr/>
          </p:nvSpPr>
          <p:spPr bwMode="auto">
            <a:xfrm>
              <a:off x="4227" y="1458"/>
              <a:ext cx="547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9" name="Rectangle 44"/>
            <p:cNvSpPr>
              <a:spLocks noChangeArrowheads="1"/>
            </p:cNvSpPr>
            <p:nvPr/>
          </p:nvSpPr>
          <p:spPr bwMode="auto">
            <a:xfrm>
              <a:off x="4774" y="1458"/>
              <a:ext cx="547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0" name="Rectangle 45"/>
            <p:cNvSpPr>
              <a:spLocks noChangeArrowheads="1"/>
            </p:cNvSpPr>
            <p:nvPr/>
          </p:nvSpPr>
          <p:spPr bwMode="auto">
            <a:xfrm>
              <a:off x="178" y="1624"/>
              <a:ext cx="1312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1" name="Rectangle 46"/>
            <p:cNvSpPr>
              <a:spLocks noChangeArrowheads="1"/>
            </p:cNvSpPr>
            <p:nvPr/>
          </p:nvSpPr>
          <p:spPr bwMode="auto">
            <a:xfrm>
              <a:off x="1490" y="1624"/>
              <a:ext cx="547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2" name="Rectangle 47"/>
            <p:cNvSpPr>
              <a:spLocks noChangeArrowheads="1"/>
            </p:cNvSpPr>
            <p:nvPr/>
          </p:nvSpPr>
          <p:spPr bwMode="auto">
            <a:xfrm>
              <a:off x="2037" y="1624"/>
              <a:ext cx="548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3" name="Rectangle 48"/>
            <p:cNvSpPr>
              <a:spLocks noChangeArrowheads="1"/>
            </p:cNvSpPr>
            <p:nvPr/>
          </p:nvSpPr>
          <p:spPr bwMode="auto">
            <a:xfrm>
              <a:off x="2585" y="1624"/>
              <a:ext cx="547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4" name="Rectangle 49"/>
            <p:cNvSpPr>
              <a:spLocks noChangeArrowheads="1"/>
            </p:cNvSpPr>
            <p:nvPr/>
          </p:nvSpPr>
          <p:spPr bwMode="auto">
            <a:xfrm>
              <a:off x="3132" y="1624"/>
              <a:ext cx="547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5" name="Rectangle 50"/>
            <p:cNvSpPr>
              <a:spLocks noChangeArrowheads="1"/>
            </p:cNvSpPr>
            <p:nvPr/>
          </p:nvSpPr>
          <p:spPr bwMode="auto">
            <a:xfrm>
              <a:off x="3679" y="1624"/>
              <a:ext cx="548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6" name="Rectangle 51"/>
            <p:cNvSpPr>
              <a:spLocks noChangeArrowheads="1"/>
            </p:cNvSpPr>
            <p:nvPr/>
          </p:nvSpPr>
          <p:spPr bwMode="auto">
            <a:xfrm>
              <a:off x="4227" y="1624"/>
              <a:ext cx="547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7" name="Rectangle 52"/>
            <p:cNvSpPr>
              <a:spLocks noChangeArrowheads="1"/>
            </p:cNvSpPr>
            <p:nvPr/>
          </p:nvSpPr>
          <p:spPr bwMode="auto">
            <a:xfrm>
              <a:off x="4774" y="1624"/>
              <a:ext cx="547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8" name="Rectangle 53"/>
            <p:cNvSpPr>
              <a:spLocks noChangeArrowheads="1"/>
            </p:cNvSpPr>
            <p:nvPr/>
          </p:nvSpPr>
          <p:spPr bwMode="auto">
            <a:xfrm>
              <a:off x="178" y="1789"/>
              <a:ext cx="1312" cy="16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9" name="Rectangle 54"/>
            <p:cNvSpPr>
              <a:spLocks noChangeArrowheads="1"/>
            </p:cNvSpPr>
            <p:nvPr/>
          </p:nvSpPr>
          <p:spPr bwMode="auto">
            <a:xfrm>
              <a:off x="1490" y="1789"/>
              <a:ext cx="547" cy="16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0" name="Rectangle 55"/>
            <p:cNvSpPr>
              <a:spLocks noChangeArrowheads="1"/>
            </p:cNvSpPr>
            <p:nvPr/>
          </p:nvSpPr>
          <p:spPr bwMode="auto">
            <a:xfrm>
              <a:off x="2037" y="1789"/>
              <a:ext cx="548" cy="16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1" name="Rectangle 56"/>
            <p:cNvSpPr>
              <a:spLocks noChangeArrowheads="1"/>
            </p:cNvSpPr>
            <p:nvPr/>
          </p:nvSpPr>
          <p:spPr bwMode="auto">
            <a:xfrm>
              <a:off x="2585" y="1789"/>
              <a:ext cx="547" cy="16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2" name="Rectangle 57"/>
            <p:cNvSpPr>
              <a:spLocks noChangeArrowheads="1"/>
            </p:cNvSpPr>
            <p:nvPr/>
          </p:nvSpPr>
          <p:spPr bwMode="auto">
            <a:xfrm>
              <a:off x="3132" y="1789"/>
              <a:ext cx="547" cy="16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3" name="Rectangle 58"/>
            <p:cNvSpPr>
              <a:spLocks noChangeArrowheads="1"/>
            </p:cNvSpPr>
            <p:nvPr/>
          </p:nvSpPr>
          <p:spPr bwMode="auto">
            <a:xfrm>
              <a:off x="3679" y="1789"/>
              <a:ext cx="548" cy="16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4" name="Rectangle 59"/>
            <p:cNvSpPr>
              <a:spLocks noChangeArrowheads="1"/>
            </p:cNvSpPr>
            <p:nvPr/>
          </p:nvSpPr>
          <p:spPr bwMode="auto">
            <a:xfrm>
              <a:off x="4227" y="1789"/>
              <a:ext cx="547" cy="16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5" name="Rectangle 60"/>
            <p:cNvSpPr>
              <a:spLocks noChangeArrowheads="1"/>
            </p:cNvSpPr>
            <p:nvPr/>
          </p:nvSpPr>
          <p:spPr bwMode="auto">
            <a:xfrm>
              <a:off x="4774" y="1789"/>
              <a:ext cx="547" cy="16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6" name="Rectangle 61"/>
            <p:cNvSpPr>
              <a:spLocks noChangeArrowheads="1"/>
            </p:cNvSpPr>
            <p:nvPr/>
          </p:nvSpPr>
          <p:spPr bwMode="auto">
            <a:xfrm>
              <a:off x="178" y="1955"/>
              <a:ext cx="1312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7" name="Rectangle 62"/>
            <p:cNvSpPr>
              <a:spLocks noChangeArrowheads="1"/>
            </p:cNvSpPr>
            <p:nvPr/>
          </p:nvSpPr>
          <p:spPr bwMode="auto">
            <a:xfrm>
              <a:off x="1490" y="1955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8" name="Rectangle 63"/>
            <p:cNvSpPr>
              <a:spLocks noChangeArrowheads="1"/>
            </p:cNvSpPr>
            <p:nvPr/>
          </p:nvSpPr>
          <p:spPr bwMode="auto">
            <a:xfrm>
              <a:off x="2037" y="1955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9" name="Rectangle 64"/>
            <p:cNvSpPr>
              <a:spLocks noChangeArrowheads="1"/>
            </p:cNvSpPr>
            <p:nvPr/>
          </p:nvSpPr>
          <p:spPr bwMode="auto">
            <a:xfrm>
              <a:off x="2585" y="1955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0" name="Rectangle 65"/>
            <p:cNvSpPr>
              <a:spLocks noChangeArrowheads="1"/>
            </p:cNvSpPr>
            <p:nvPr/>
          </p:nvSpPr>
          <p:spPr bwMode="auto">
            <a:xfrm>
              <a:off x="3132" y="1955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1" name="Rectangle 66"/>
            <p:cNvSpPr>
              <a:spLocks noChangeArrowheads="1"/>
            </p:cNvSpPr>
            <p:nvPr/>
          </p:nvSpPr>
          <p:spPr bwMode="auto">
            <a:xfrm>
              <a:off x="3679" y="1955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2" name="Rectangle 67"/>
            <p:cNvSpPr>
              <a:spLocks noChangeArrowheads="1"/>
            </p:cNvSpPr>
            <p:nvPr/>
          </p:nvSpPr>
          <p:spPr bwMode="auto">
            <a:xfrm>
              <a:off x="4227" y="1955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3" name="Rectangle 68"/>
            <p:cNvSpPr>
              <a:spLocks noChangeArrowheads="1"/>
            </p:cNvSpPr>
            <p:nvPr/>
          </p:nvSpPr>
          <p:spPr bwMode="auto">
            <a:xfrm>
              <a:off x="4774" y="1955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4" name="Rectangle 69"/>
            <p:cNvSpPr>
              <a:spLocks noChangeArrowheads="1"/>
            </p:cNvSpPr>
            <p:nvPr/>
          </p:nvSpPr>
          <p:spPr bwMode="auto">
            <a:xfrm>
              <a:off x="178" y="2115"/>
              <a:ext cx="1312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5" name="Rectangle 70"/>
            <p:cNvSpPr>
              <a:spLocks noChangeArrowheads="1"/>
            </p:cNvSpPr>
            <p:nvPr/>
          </p:nvSpPr>
          <p:spPr bwMode="auto">
            <a:xfrm>
              <a:off x="1490" y="2115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6" name="Rectangle 71"/>
            <p:cNvSpPr>
              <a:spLocks noChangeArrowheads="1"/>
            </p:cNvSpPr>
            <p:nvPr/>
          </p:nvSpPr>
          <p:spPr bwMode="auto">
            <a:xfrm>
              <a:off x="2037" y="2115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7" name="Rectangle 72"/>
            <p:cNvSpPr>
              <a:spLocks noChangeArrowheads="1"/>
            </p:cNvSpPr>
            <p:nvPr/>
          </p:nvSpPr>
          <p:spPr bwMode="auto">
            <a:xfrm>
              <a:off x="2585" y="2115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8" name="Rectangle 73"/>
            <p:cNvSpPr>
              <a:spLocks noChangeArrowheads="1"/>
            </p:cNvSpPr>
            <p:nvPr/>
          </p:nvSpPr>
          <p:spPr bwMode="auto">
            <a:xfrm>
              <a:off x="3132" y="2115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9" name="Rectangle 74"/>
            <p:cNvSpPr>
              <a:spLocks noChangeArrowheads="1"/>
            </p:cNvSpPr>
            <p:nvPr/>
          </p:nvSpPr>
          <p:spPr bwMode="auto">
            <a:xfrm>
              <a:off x="3679" y="2115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0" name="Rectangle 75"/>
            <p:cNvSpPr>
              <a:spLocks noChangeArrowheads="1"/>
            </p:cNvSpPr>
            <p:nvPr/>
          </p:nvSpPr>
          <p:spPr bwMode="auto">
            <a:xfrm>
              <a:off x="4227" y="2115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1" name="Rectangle 76"/>
            <p:cNvSpPr>
              <a:spLocks noChangeArrowheads="1"/>
            </p:cNvSpPr>
            <p:nvPr/>
          </p:nvSpPr>
          <p:spPr bwMode="auto">
            <a:xfrm>
              <a:off x="4774" y="2115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2" name="Rectangle 77"/>
            <p:cNvSpPr>
              <a:spLocks noChangeArrowheads="1"/>
            </p:cNvSpPr>
            <p:nvPr/>
          </p:nvSpPr>
          <p:spPr bwMode="auto">
            <a:xfrm>
              <a:off x="178" y="2276"/>
              <a:ext cx="1312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3" name="Rectangle 78"/>
            <p:cNvSpPr>
              <a:spLocks noChangeArrowheads="1"/>
            </p:cNvSpPr>
            <p:nvPr/>
          </p:nvSpPr>
          <p:spPr bwMode="auto">
            <a:xfrm>
              <a:off x="1490" y="2276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4" name="Rectangle 79"/>
            <p:cNvSpPr>
              <a:spLocks noChangeArrowheads="1"/>
            </p:cNvSpPr>
            <p:nvPr/>
          </p:nvSpPr>
          <p:spPr bwMode="auto">
            <a:xfrm>
              <a:off x="2037" y="2276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5" name="Rectangle 80"/>
            <p:cNvSpPr>
              <a:spLocks noChangeArrowheads="1"/>
            </p:cNvSpPr>
            <p:nvPr/>
          </p:nvSpPr>
          <p:spPr bwMode="auto">
            <a:xfrm>
              <a:off x="2585" y="2276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6" name="Rectangle 81"/>
            <p:cNvSpPr>
              <a:spLocks noChangeArrowheads="1"/>
            </p:cNvSpPr>
            <p:nvPr/>
          </p:nvSpPr>
          <p:spPr bwMode="auto">
            <a:xfrm>
              <a:off x="3132" y="2276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7" name="Rectangle 82"/>
            <p:cNvSpPr>
              <a:spLocks noChangeArrowheads="1"/>
            </p:cNvSpPr>
            <p:nvPr/>
          </p:nvSpPr>
          <p:spPr bwMode="auto">
            <a:xfrm>
              <a:off x="3679" y="2276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8" name="Rectangle 83"/>
            <p:cNvSpPr>
              <a:spLocks noChangeArrowheads="1"/>
            </p:cNvSpPr>
            <p:nvPr/>
          </p:nvSpPr>
          <p:spPr bwMode="auto">
            <a:xfrm>
              <a:off x="4227" y="2276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9" name="Rectangle 84"/>
            <p:cNvSpPr>
              <a:spLocks noChangeArrowheads="1"/>
            </p:cNvSpPr>
            <p:nvPr/>
          </p:nvSpPr>
          <p:spPr bwMode="auto">
            <a:xfrm>
              <a:off x="4774" y="2276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0" name="Rectangle 85"/>
            <p:cNvSpPr>
              <a:spLocks noChangeArrowheads="1"/>
            </p:cNvSpPr>
            <p:nvPr/>
          </p:nvSpPr>
          <p:spPr bwMode="auto">
            <a:xfrm>
              <a:off x="178" y="2436"/>
              <a:ext cx="1312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1" name="Rectangle 86"/>
            <p:cNvSpPr>
              <a:spLocks noChangeArrowheads="1"/>
            </p:cNvSpPr>
            <p:nvPr/>
          </p:nvSpPr>
          <p:spPr bwMode="auto">
            <a:xfrm>
              <a:off x="1490" y="2436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2" name="Rectangle 87"/>
            <p:cNvSpPr>
              <a:spLocks noChangeArrowheads="1"/>
            </p:cNvSpPr>
            <p:nvPr/>
          </p:nvSpPr>
          <p:spPr bwMode="auto">
            <a:xfrm>
              <a:off x="2037" y="2436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3" name="Rectangle 88"/>
            <p:cNvSpPr>
              <a:spLocks noChangeArrowheads="1"/>
            </p:cNvSpPr>
            <p:nvPr/>
          </p:nvSpPr>
          <p:spPr bwMode="auto">
            <a:xfrm>
              <a:off x="2585" y="2436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4" name="Rectangle 89"/>
            <p:cNvSpPr>
              <a:spLocks noChangeArrowheads="1"/>
            </p:cNvSpPr>
            <p:nvPr/>
          </p:nvSpPr>
          <p:spPr bwMode="auto">
            <a:xfrm>
              <a:off x="3132" y="2436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5" name="Rectangle 90"/>
            <p:cNvSpPr>
              <a:spLocks noChangeArrowheads="1"/>
            </p:cNvSpPr>
            <p:nvPr/>
          </p:nvSpPr>
          <p:spPr bwMode="auto">
            <a:xfrm>
              <a:off x="3679" y="2436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6" name="Rectangle 91"/>
            <p:cNvSpPr>
              <a:spLocks noChangeArrowheads="1"/>
            </p:cNvSpPr>
            <p:nvPr/>
          </p:nvSpPr>
          <p:spPr bwMode="auto">
            <a:xfrm>
              <a:off x="4227" y="2436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7" name="Rectangle 92"/>
            <p:cNvSpPr>
              <a:spLocks noChangeArrowheads="1"/>
            </p:cNvSpPr>
            <p:nvPr/>
          </p:nvSpPr>
          <p:spPr bwMode="auto">
            <a:xfrm>
              <a:off x="4774" y="2436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8" name="Rectangle 93"/>
            <p:cNvSpPr>
              <a:spLocks noChangeArrowheads="1"/>
            </p:cNvSpPr>
            <p:nvPr/>
          </p:nvSpPr>
          <p:spPr bwMode="auto">
            <a:xfrm>
              <a:off x="178" y="2597"/>
              <a:ext cx="1312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9" name="Rectangle 94"/>
            <p:cNvSpPr>
              <a:spLocks noChangeArrowheads="1"/>
            </p:cNvSpPr>
            <p:nvPr/>
          </p:nvSpPr>
          <p:spPr bwMode="auto">
            <a:xfrm>
              <a:off x="1490" y="2597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0" name="Rectangle 95"/>
            <p:cNvSpPr>
              <a:spLocks noChangeArrowheads="1"/>
            </p:cNvSpPr>
            <p:nvPr/>
          </p:nvSpPr>
          <p:spPr bwMode="auto">
            <a:xfrm>
              <a:off x="2037" y="2597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1" name="Rectangle 96"/>
            <p:cNvSpPr>
              <a:spLocks noChangeArrowheads="1"/>
            </p:cNvSpPr>
            <p:nvPr/>
          </p:nvSpPr>
          <p:spPr bwMode="auto">
            <a:xfrm>
              <a:off x="2585" y="2597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2" name="Rectangle 97"/>
            <p:cNvSpPr>
              <a:spLocks noChangeArrowheads="1"/>
            </p:cNvSpPr>
            <p:nvPr/>
          </p:nvSpPr>
          <p:spPr bwMode="auto">
            <a:xfrm>
              <a:off x="3132" y="2597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3" name="Rectangle 98"/>
            <p:cNvSpPr>
              <a:spLocks noChangeArrowheads="1"/>
            </p:cNvSpPr>
            <p:nvPr/>
          </p:nvSpPr>
          <p:spPr bwMode="auto">
            <a:xfrm>
              <a:off x="3679" y="2597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4" name="Rectangle 99"/>
            <p:cNvSpPr>
              <a:spLocks noChangeArrowheads="1"/>
            </p:cNvSpPr>
            <p:nvPr/>
          </p:nvSpPr>
          <p:spPr bwMode="auto">
            <a:xfrm>
              <a:off x="4227" y="2597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5" name="Rectangle 100"/>
            <p:cNvSpPr>
              <a:spLocks noChangeArrowheads="1"/>
            </p:cNvSpPr>
            <p:nvPr/>
          </p:nvSpPr>
          <p:spPr bwMode="auto">
            <a:xfrm>
              <a:off x="4774" y="2597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6" name="Rectangle 101"/>
            <p:cNvSpPr>
              <a:spLocks noChangeArrowheads="1"/>
            </p:cNvSpPr>
            <p:nvPr/>
          </p:nvSpPr>
          <p:spPr bwMode="auto">
            <a:xfrm>
              <a:off x="178" y="2757"/>
              <a:ext cx="1312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7" name="Rectangle 102"/>
            <p:cNvSpPr>
              <a:spLocks noChangeArrowheads="1"/>
            </p:cNvSpPr>
            <p:nvPr/>
          </p:nvSpPr>
          <p:spPr bwMode="auto">
            <a:xfrm>
              <a:off x="1490" y="2757"/>
              <a:ext cx="547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8" name="Rectangle 103"/>
            <p:cNvSpPr>
              <a:spLocks noChangeArrowheads="1"/>
            </p:cNvSpPr>
            <p:nvPr/>
          </p:nvSpPr>
          <p:spPr bwMode="auto">
            <a:xfrm>
              <a:off x="2037" y="2757"/>
              <a:ext cx="548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9" name="Rectangle 104"/>
            <p:cNvSpPr>
              <a:spLocks noChangeArrowheads="1"/>
            </p:cNvSpPr>
            <p:nvPr/>
          </p:nvSpPr>
          <p:spPr bwMode="auto">
            <a:xfrm>
              <a:off x="2585" y="2757"/>
              <a:ext cx="547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0" name="Rectangle 105"/>
            <p:cNvSpPr>
              <a:spLocks noChangeArrowheads="1"/>
            </p:cNvSpPr>
            <p:nvPr/>
          </p:nvSpPr>
          <p:spPr bwMode="auto">
            <a:xfrm>
              <a:off x="3132" y="2757"/>
              <a:ext cx="547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1" name="Rectangle 106"/>
            <p:cNvSpPr>
              <a:spLocks noChangeArrowheads="1"/>
            </p:cNvSpPr>
            <p:nvPr/>
          </p:nvSpPr>
          <p:spPr bwMode="auto">
            <a:xfrm>
              <a:off x="3679" y="2757"/>
              <a:ext cx="548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2" name="Rectangle 107"/>
            <p:cNvSpPr>
              <a:spLocks noChangeArrowheads="1"/>
            </p:cNvSpPr>
            <p:nvPr/>
          </p:nvSpPr>
          <p:spPr bwMode="auto">
            <a:xfrm>
              <a:off x="4227" y="2757"/>
              <a:ext cx="547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3" name="Rectangle 108"/>
            <p:cNvSpPr>
              <a:spLocks noChangeArrowheads="1"/>
            </p:cNvSpPr>
            <p:nvPr/>
          </p:nvSpPr>
          <p:spPr bwMode="auto">
            <a:xfrm>
              <a:off x="4774" y="2757"/>
              <a:ext cx="547" cy="16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4" name="Rectangle 109"/>
            <p:cNvSpPr>
              <a:spLocks noChangeArrowheads="1"/>
            </p:cNvSpPr>
            <p:nvPr/>
          </p:nvSpPr>
          <p:spPr bwMode="auto">
            <a:xfrm>
              <a:off x="178" y="2923"/>
              <a:ext cx="1312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5" name="Rectangle 110"/>
            <p:cNvSpPr>
              <a:spLocks noChangeArrowheads="1"/>
            </p:cNvSpPr>
            <p:nvPr/>
          </p:nvSpPr>
          <p:spPr bwMode="auto">
            <a:xfrm>
              <a:off x="1490" y="2923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6" name="Rectangle 111"/>
            <p:cNvSpPr>
              <a:spLocks noChangeArrowheads="1"/>
            </p:cNvSpPr>
            <p:nvPr/>
          </p:nvSpPr>
          <p:spPr bwMode="auto">
            <a:xfrm>
              <a:off x="2037" y="2923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7" name="Rectangle 112"/>
            <p:cNvSpPr>
              <a:spLocks noChangeArrowheads="1"/>
            </p:cNvSpPr>
            <p:nvPr/>
          </p:nvSpPr>
          <p:spPr bwMode="auto">
            <a:xfrm>
              <a:off x="2585" y="2923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8" name="Rectangle 113"/>
            <p:cNvSpPr>
              <a:spLocks noChangeArrowheads="1"/>
            </p:cNvSpPr>
            <p:nvPr/>
          </p:nvSpPr>
          <p:spPr bwMode="auto">
            <a:xfrm>
              <a:off x="3132" y="2923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9" name="Rectangle 114"/>
            <p:cNvSpPr>
              <a:spLocks noChangeArrowheads="1"/>
            </p:cNvSpPr>
            <p:nvPr/>
          </p:nvSpPr>
          <p:spPr bwMode="auto">
            <a:xfrm>
              <a:off x="3679" y="2923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0" name="Rectangle 115"/>
            <p:cNvSpPr>
              <a:spLocks noChangeArrowheads="1"/>
            </p:cNvSpPr>
            <p:nvPr/>
          </p:nvSpPr>
          <p:spPr bwMode="auto">
            <a:xfrm>
              <a:off x="4227" y="2923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1" name="Rectangle 116"/>
            <p:cNvSpPr>
              <a:spLocks noChangeArrowheads="1"/>
            </p:cNvSpPr>
            <p:nvPr/>
          </p:nvSpPr>
          <p:spPr bwMode="auto">
            <a:xfrm>
              <a:off x="4774" y="2923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2" name="Rectangle 117"/>
            <p:cNvSpPr>
              <a:spLocks noChangeArrowheads="1"/>
            </p:cNvSpPr>
            <p:nvPr/>
          </p:nvSpPr>
          <p:spPr bwMode="auto">
            <a:xfrm>
              <a:off x="178" y="3084"/>
              <a:ext cx="1312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3" name="Rectangle 118"/>
            <p:cNvSpPr>
              <a:spLocks noChangeArrowheads="1"/>
            </p:cNvSpPr>
            <p:nvPr/>
          </p:nvSpPr>
          <p:spPr bwMode="auto">
            <a:xfrm>
              <a:off x="1490" y="3084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4" name="Rectangle 119"/>
            <p:cNvSpPr>
              <a:spLocks noChangeArrowheads="1"/>
            </p:cNvSpPr>
            <p:nvPr/>
          </p:nvSpPr>
          <p:spPr bwMode="auto">
            <a:xfrm>
              <a:off x="2037" y="3084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5" name="Rectangle 120"/>
            <p:cNvSpPr>
              <a:spLocks noChangeArrowheads="1"/>
            </p:cNvSpPr>
            <p:nvPr/>
          </p:nvSpPr>
          <p:spPr bwMode="auto">
            <a:xfrm>
              <a:off x="2585" y="3084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6" name="Rectangle 121"/>
            <p:cNvSpPr>
              <a:spLocks noChangeArrowheads="1"/>
            </p:cNvSpPr>
            <p:nvPr/>
          </p:nvSpPr>
          <p:spPr bwMode="auto">
            <a:xfrm>
              <a:off x="3132" y="3084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7" name="Rectangle 122"/>
            <p:cNvSpPr>
              <a:spLocks noChangeArrowheads="1"/>
            </p:cNvSpPr>
            <p:nvPr/>
          </p:nvSpPr>
          <p:spPr bwMode="auto">
            <a:xfrm>
              <a:off x="3679" y="3084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8" name="Rectangle 123"/>
            <p:cNvSpPr>
              <a:spLocks noChangeArrowheads="1"/>
            </p:cNvSpPr>
            <p:nvPr/>
          </p:nvSpPr>
          <p:spPr bwMode="auto">
            <a:xfrm>
              <a:off x="4227" y="3084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9" name="Rectangle 124"/>
            <p:cNvSpPr>
              <a:spLocks noChangeArrowheads="1"/>
            </p:cNvSpPr>
            <p:nvPr/>
          </p:nvSpPr>
          <p:spPr bwMode="auto">
            <a:xfrm>
              <a:off x="4774" y="3084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0" name="Rectangle 125"/>
            <p:cNvSpPr>
              <a:spLocks noChangeArrowheads="1"/>
            </p:cNvSpPr>
            <p:nvPr/>
          </p:nvSpPr>
          <p:spPr bwMode="auto">
            <a:xfrm>
              <a:off x="178" y="3244"/>
              <a:ext cx="1312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1" name="Rectangle 126"/>
            <p:cNvSpPr>
              <a:spLocks noChangeArrowheads="1"/>
            </p:cNvSpPr>
            <p:nvPr/>
          </p:nvSpPr>
          <p:spPr bwMode="auto">
            <a:xfrm>
              <a:off x="1490" y="3244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2" name="Rectangle 127"/>
            <p:cNvSpPr>
              <a:spLocks noChangeArrowheads="1"/>
            </p:cNvSpPr>
            <p:nvPr/>
          </p:nvSpPr>
          <p:spPr bwMode="auto">
            <a:xfrm>
              <a:off x="2037" y="3244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3" name="Rectangle 128"/>
            <p:cNvSpPr>
              <a:spLocks noChangeArrowheads="1"/>
            </p:cNvSpPr>
            <p:nvPr/>
          </p:nvSpPr>
          <p:spPr bwMode="auto">
            <a:xfrm>
              <a:off x="2585" y="3244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4" name="Rectangle 129"/>
            <p:cNvSpPr>
              <a:spLocks noChangeArrowheads="1"/>
            </p:cNvSpPr>
            <p:nvPr/>
          </p:nvSpPr>
          <p:spPr bwMode="auto">
            <a:xfrm>
              <a:off x="3132" y="3244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5" name="Rectangle 130"/>
            <p:cNvSpPr>
              <a:spLocks noChangeArrowheads="1"/>
            </p:cNvSpPr>
            <p:nvPr/>
          </p:nvSpPr>
          <p:spPr bwMode="auto">
            <a:xfrm>
              <a:off x="3679" y="3244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6" name="Rectangle 131"/>
            <p:cNvSpPr>
              <a:spLocks noChangeArrowheads="1"/>
            </p:cNvSpPr>
            <p:nvPr/>
          </p:nvSpPr>
          <p:spPr bwMode="auto">
            <a:xfrm>
              <a:off x="4227" y="3244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7" name="Rectangle 132"/>
            <p:cNvSpPr>
              <a:spLocks noChangeArrowheads="1"/>
            </p:cNvSpPr>
            <p:nvPr/>
          </p:nvSpPr>
          <p:spPr bwMode="auto">
            <a:xfrm>
              <a:off x="4774" y="3244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8" name="Rectangle 133"/>
            <p:cNvSpPr>
              <a:spLocks noChangeArrowheads="1"/>
            </p:cNvSpPr>
            <p:nvPr/>
          </p:nvSpPr>
          <p:spPr bwMode="auto">
            <a:xfrm>
              <a:off x="178" y="3405"/>
              <a:ext cx="1312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9" name="Rectangle 134"/>
            <p:cNvSpPr>
              <a:spLocks noChangeArrowheads="1"/>
            </p:cNvSpPr>
            <p:nvPr/>
          </p:nvSpPr>
          <p:spPr bwMode="auto">
            <a:xfrm>
              <a:off x="1490" y="3405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0" name="Rectangle 135"/>
            <p:cNvSpPr>
              <a:spLocks noChangeArrowheads="1"/>
            </p:cNvSpPr>
            <p:nvPr/>
          </p:nvSpPr>
          <p:spPr bwMode="auto">
            <a:xfrm>
              <a:off x="2037" y="3405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1" name="Rectangle 136"/>
            <p:cNvSpPr>
              <a:spLocks noChangeArrowheads="1"/>
            </p:cNvSpPr>
            <p:nvPr/>
          </p:nvSpPr>
          <p:spPr bwMode="auto">
            <a:xfrm>
              <a:off x="2585" y="3405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2" name="Rectangle 137"/>
            <p:cNvSpPr>
              <a:spLocks noChangeArrowheads="1"/>
            </p:cNvSpPr>
            <p:nvPr/>
          </p:nvSpPr>
          <p:spPr bwMode="auto">
            <a:xfrm>
              <a:off x="3132" y="3405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3" name="Rectangle 138"/>
            <p:cNvSpPr>
              <a:spLocks noChangeArrowheads="1"/>
            </p:cNvSpPr>
            <p:nvPr/>
          </p:nvSpPr>
          <p:spPr bwMode="auto">
            <a:xfrm>
              <a:off x="3679" y="3405"/>
              <a:ext cx="548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4" name="Rectangle 139"/>
            <p:cNvSpPr>
              <a:spLocks noChangeArrowheads="1"/>
            </p:cNvSpPr>
            <p:nvPr/>
          </p:nvSpPr>
          <p:spPr bwMode="auto">
            <a:xfrm>
              <a:off x="4227" y="3405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5" name="Rectangle 140"/>
            <p:cNvSpPr>
              <a:spLocks noChangeArrowheads="1"/>
            </p:cNvSpPr>
            <p:nvPr/>
          </p:nvSpPr>
          <p:spPr bwMode="auto">
            <a:xfrm>
              <a:off x="4774" y="3405"/>
              <a:ext cx="54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6" name="Rectangle 141"/>
            <p:cNvSpPr>
              <a:spLocks noChangeArrowheads="1"/>
            </p:cNvSpPr>
            <p:nvPr/>
          </p:nvSpPr>
          <p:spPr bwMode="auto">
            <a:xfrm>
              <a:off x="178" y="3565"/>
              <a:ext cx="1312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7" name="Rectangle 142"/>
            <p:cNvSpPr>
              <a:spLocks noChangeArrowheads="1"/>
            </p:cNvSpPr>
            <p:nvPr/>
          </p:nvSpPr>
          <p:spPr bwMode="auto">
            <a:xfrm>
              <a:off x="1490" y="3565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8" name="Rectangle 143"/>
            <p:cNvSpPr>
              <a:spLocks noChangeArrowheads="1"/>
            </p:cNvSpPr>
            <p:nvPr/>
          </p:nvSpPr>
          <p:spPr bwMode="auto">
            <a:xfrm>
              <a:off x="2037" y="3565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9" name="Rectangle 144"/>
            <p:cNvSpPr>
              <a:spLocks noChangeArrowheads="1"/>
            </p:cNvSpPr>
            <p:nvPr/>
          </p:nvSpPr>
          <p:spPr bwMode="auto">
            <a:xfrm>
              <a:off x="2585" y="3565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0" name="Rectangle 145"/>
            <p:cNvSpPr>
              <a:spLocks noChangeArrowheads="1"/>
            </p:cNvSpPr>
            <p:nvPr/>
          </p:nvSpPr>
          <p:spPr bwMode="auto">
            <a:xfrm>
              <a:off x="3132" y="3565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1" name="Rectangle 146"/>
            <p:cNvSpPr>
              <a:spLocks noChangeArrowheads="1"/>
            </p:cNvSpPr>
            <p:nvPr/>
          </p:nvSpPr>
          <p:spPr bwMode="auto">
            <a:xfrm>
              <a:off x="3679" y="3565"/>
              <a:ext cx="548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2" name="Rectangle 147"/>
            <p:cNvSpPr>
              <a:spLocks noChangeArrowheads="1"/>
            </p:cNvSpPr>
            <p:nvPr/>
          </p:nvSpPr>
          <p:spPr bwMode="auto">
            <a:xfrm>
              <a:off x="4227" y="3565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3" name="Rectangle 148"/>
            <p:cNvSpPr>
              <a:spLocks noChangeArrowheads="1"/>
            </p:cNvSpPr>
            <p:nvPr/>
          </p:nvSpPr>
          <p:spPr bwMode="auto">
            <a:xfrm>
              <a:off x="4774" y="3565"/>
              <a:ext cx="547" cy="161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4" name="Rectangle 149"/>
            <p:cNvSpPr>
              <a:spLocks noChangeArrowheads="1"/>
            </p:cNvSpPr>
            <p:nvPr/>
          </p:nvSpPr>
          <p:spPr bwMode="auto">
            <a:xfrm>
              <a:off x="178" y="3726"/>
              <a:ext cx="1312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5" name="Rectangle 150"/>
            <p:cNvSpPr>
              <a:spLocks noChangeArrowheads="1"/>
            </p:cNvSpPr>
            <p:nvPr/>
          </p:nvSpPr>
          <p:spPr bwMode="auto">
            <a:xfrm>
              <a:off x="1490" y="3726"/>
              <a:ext cx="547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6" name="Rectangle 151"/>
            <p:cNvSpPr>
              <a:spLocks noChangeArrowheads="1"/>
            </p:cNvSpPr>
            <p:nvPr/>
          </p:nvSpPr>
          <p:spPr bwMode="auto">
            <a:xfrm>
              <a:off x="2037" y="3726"/>
              <a:ext cx="548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7" name="Rectangle 152"/>
            <p:cNvSpPr>
              <a:spLocks noChangeArrowheads="1"/>
            </p:cNvSpPr>
            <p:nvPr/>
          </p:nvSpPr>
          <p:spPr bwMode="auto">
            <a:xfrm>
              <a:off x="2585" y="3726"/>
              <a:ext cx="547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8" name="Rectangle 153"/>
            <p:cNvSpPr>
              <a:spLocks noChangeArrowheads="1"/>
            </p:cNvSpPr>
            <p:nvPr/>
          </p:nvSpPr>
          <p:spPr bwMode="auto">
            <a:xfrm>
              <a:off x="3132" y="3726"/>
              <a:ext cx="547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9" name="Rectangle 154"/>
            <p:cNvSpPr>
              <a:spLocks noChangeArrowheads="1"/>
            </p:cNvSpPr>
            <p:nvPr/>
          </p:nvSpPr>
          <p:spPr bwMode="auto">
            <a:xfrm>
              <a:off x="3679" y="3726"/>
              <a:ext cx="1095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0" name="Rectangle 155"/>
            <p:cNvSpPr>
              <a:spLocks noChangeArrowheads="1"/>
            </p:cNvSpPr>
            <p:nvPr/>
          </p:nvSpPr>
          <p:spPr bwMode="auto">
            <a:xfrm>
              <a:off x="4774" y="3726"/>
              <a:ext cx="547" cy="16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1" name="Line 156"/>
            <p:cNvSpPr>
              <a:spLocks noChangeShapeType="1"/>
            </p:cNvSpPr>
            <p:nvPr/>
          </p:nvSpPr>
          <p:spPr bwMode="auto">
            <a:xfrm>
              <a:off x="1490" y="807"/>
              <a:ext cx="0" cy="308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2" name="Line 157"/>
            <p:cNvSpPr>
              <a:spLocks noChangeShapeType="1"/>
            </p:cNvSpPr>
            <p:nvPr/>
          </p:nvSpPr>
          <p:spPr bwMode="auto">
            <a:xfrm>
              <a:off x="2037" y="807"/>
              <a:ext cx="0" cy="308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3" name="Line 158"/>
            <p:cNvSpPr>
              <a:spLocks noChangeShapeType="1"/>
            </p:cNvSpPr>
            <p:nvPr/>
          </p:nvSpPr>
          <p:spPr bwMode="auto">
            <a:xfrm>
              <a:off x="2585" y="807"/>
              <a:ext cx="0" cy="308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4" name="Line 159"/>
            <p:cNvSpPr>
              <a:spLocks noChangeShapeType="1"/>
            </p:cNvSpPr>
            <p:nvPr/>
          </p:nvSpPr>
          <p:spPr bwMode="auto">
            <a:xfrm>
              <a:off x="3132" y="807"/>
              <a:ext cx="0" cy="308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5" name="Line 160"/>
            <p:cNvSpPr>
              <a:spLocks noChangeShapeType="1"/>
            </p:cNvSpPr>
            <p:nvPr/>
          </p:nvSpPr>
          <p:spPr bwMode="auto">
            <a:xfrm>
              <a:off x="3679" y="807"/>
              <a:ext cx="0" cy="308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6" name="Line 161"/>
            <p:cNvSpPr>
              <a:spLocks noChangeShapeType="1"/>
            </p:cNvSpPr>
            <p:nvPr/>
          </p:nvSpPr>
          <p:spPr bwMode="auto">
            <a:xfrm>
              <a:off x="4227" y="807"/>
              <a:ext cx="0" cy="292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7" name="Line 162"/>
            <p:cNvSpPr>
              <a:spLocks noChangeShapeType="1"/>
            </p:cNvSpPr>
            <p:nvPr/>
          </p:nvSpPr>
          <p:spPr bwMode="auto">
            <a:xfrm>
              <a:off x="4774" y="807"/>
              <a:ext cx="0" cy="308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8" name="Line 163"/>
            <p:cNvSpPr>
              <a:spLocks noChangeShapeType="1"/>
            </p:cNvSpPr>
            <p:nvPr/>
          </p:nvSpPr>
          <p:spPr bwMode="auto">
            <a:xfrm>
              <a:off x="175" y="976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9" name="Line 164"/>
            <p:cNvSpPr>
              <a:spLocks noChangeShapeType="1"/>
            </p:cNvSpPr>
            <p:nvPr/>
          </p:nvSpPr>
          <p:spPr bwMode="auto">
            <a:xfrm>
              <a:off x="175" y="1137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0" name="Line 165"/>
            <p:cNvSpPr>
              <a:spLocks noChangeShapeType="1"/>
            </p:cNvSpPr>
            <p:nvPr/>
          </p:nvSpPr>
          <p:spPr bwMode="auto">
            <a:xfrm>
              <a:off x="175" y="1297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1" name="Line 166"/>
            <p:cNvSpPr>
              <a:spLocks noChangeShapeType="1"/>
            </p:cNvSpPr>
            <p:nvPr/>
          </p:nvSpPr>
          <p:spPr bwMode="auto">
            <a:xfrm>
              <a:off x="175" y="1458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2" name="Line 167"/>
            <p:cNvSpPr>
              <a:spLocks noChangeShapeType="1"/>
            </p:cNvSpPr>
            <p:nvPr/>
          </p:nvSpPr>
          <p:spPr bwMode="auto">
            <a:xfrm>
              <a:off x="175" y="1624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3" name="Line 168"/>
            <p:cNvSpPr>
              <a:spLocks noChangeShapeType="1"/>
            </p:cNvSpPr>
            <p:nvPr/>
          </p:nvSpPr>
          <p:spPr bwMode="auto">
            <a:xfrm>
              <a:off x="175" y="1789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4" name="Line 169"/>
            <p:cNvSpPr>
              <a:spLocks noChangeShapeType="1"/>
            </p:cNvSpPr>
            <p:nvPr/>
          </p:nvSpPr>
          <p:spPr bwMode="auto">
            <a:xfrm>
              <a:off x="175" y="1955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5" name="Line 170"/>
            <p:cNvSpPr>
              <a:spLocks noChangeShapeType="1"/>
            </p:cNvSpPr>
            <p:nvPr/>
          </p:nvSpPr>
          <p:spPr bwMode="auto">
            <a:xfrm>
              <a:off x="175" y="2115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6" name="Line 171"/>
            <p:cNvSpPr>
              <a:spLocks noChangeShapeType="1"/>
            </p:cNvSpPr>
            <p:nvPr/>
          </p:nvSpPr>
          <p:spPr bwMode="auto">
            <a:xfrm>
              <a:off x="175" y="2276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7" name="Line 172"/>
            <p:cNvSpPr>
              <a:spLocks noChangeShapeType="1"/>
            </p:cNvSpPr>
            <p:nvPr/>
          </p:nvSpPr>
          <p:spPr bwMode="auto">
            <a:xfrm>
              <a:off x="175" y="2436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8" name="Line 173"/>
            <p:cNvSpPr>
              <a:spLocks noChangeShapeType="1"/>
            </p:cNvSpPr>
            <p:nvPr/>
          </p:nvSpPr>
          <p:spPr bwMode="auto">
            <a:xfrm>
              <a:off x="175" y="2597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9" name="Line 174"/>
            <p:cNvSpPr>
              <a:spLocks noChangeShapeType="1"/>
            </p:cNvSpPr>
            <p:nvPr/>
          </p:nvSpPr>
          <p:spPr bwMode="auto">
            <a:xfrm>
              <a:off x="175" y="2757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0" name="Line 175"/>
            <p:cNvSpPr>
              <a:spLocks noChangeShapeType="1"/>
            </p:cNvSpPr>
            <p:nvPr/>
          </p:nvSpPr>
          <p:spPr bwMode="auto">
            <a:xfrm>
              <a:off x="175" y="2923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1" name="Line 176"/>
            <p:cNvSpPr>
              <a:spLocks noChangeShapeType="1"/>
            </p:cNvSpPr>
            <p:nvPr/>
          </p:nvSpPr>
          <p:spPr bwMode="auto">
            <a:xfrm>
              <a:off x="175" y="3084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2" name="Line 177"/>
            <p:cNvSpPr>
              <a:spLocks noChangeShapeType="1"/>
            </p:cNvSpPr>
            <p:nvPr/>
          </p:nvSpPr>
          <p:spPr bwMode="auto">
            <a:xfrm>
              <a:off x="175" y="3244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3" name="Line 178"/>
            <p:cNvSpPr>
              <a:spLocks noChangeShapeType="1"/>
            </p:cNvSpPr>
            <p:nvPr/>
          </p:nvSpPr>
          <p:spPr bwMode="auto">
            <a:xfrm>
              <a:off x="175" y="3405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4" name="Line 179"/>
            <p:cNvSpPr>
              <a:spLocks noChangeShapeType="1"/>
            </p:cNvSpPr>
            <p:nvPr/>
          </p:nvSpPr>
          <p:spPr bwMode="auto">
            <a:xfrm>
              <a:off x="175" y="3565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5" name="Line 180"/>
            <p:cNvSpPr>
              <a:spLocks noChangeShapeType="1"/>
            </p:cNvSpPr>
            <p:nvPr/>
          </p:nvSpPr>
          <p:spPr bwMode="auto">
            <a:xfrm>
              <a:off x="175" y="3726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6" name="Line 181"/>
            <p:cNvSpPr>
              <a:spLocks noChangeShapeType="1"/>
            </p:cNvSpPr>
            <p:nvPr/>
          </p:nvSpPr>
          <p:spPr bwMode="auto">
            <a:xfrm>
              <a:off x="178" y="807"/>
              <a:ext cx="0" cy="308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7" name="Line 182"/>
            <p:cNvSpPr>
              <a:spLocks noChangeShapeType="1"/>
            </p:cNvSpPr>
            <p:nvPr/>
          </p:nvSpPr>
          <p:spPr bwMode="auto">
            <a:xfrm>
              <a:off x="5321" y="807"/>
              <a:ext cx="0" cy="308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8" name="Line 183"/>
            <p:cNvSpPr>
              <a:spLocks noChangeShapeType="1"/>
            </p:cNvSpPr>
            <p:nvPr/>
          </p:nvSpPr>
          <p:spPr bwMode="auto">
            <a:xfrm>
              <a:off x="175" y="811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9" name="Line 184"/>
            <p:cNvSpPr>
              <a:spLocks noChangeShapeType="1"/>
            </p:cNvSpPr>
            <p:nvPr/>
          </p:nvSpPr>
          <p:spPr bwMode="auto">
            <a:xfrm>
              <a:off x="175" y="3891"/>
              <a:ext cx="515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00" name="Rectangle 185"/>
            <p:cNvSpPr>
              <a:spLocks noChangeArrowheads="1"/>
            </p:cNvSpPr>
            <p:nvPr/>
          </p:nvSpPr>
          <p:spPr bwMode="auto">
            <a:xfrm>
              <a:off x="1689" y="827"/>
              <a:ext cx="422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January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01" name="Rectangle 186"/>
            <p:cNvSpPr>
              <a:spLocks noChangeArrowheads="1"/>
            </p:cNvSpPr>
            <p:nvPr/>
          </p:nvSpPr>
          <p:spPr bwMode="auto">
            <a:xfrm>
              <a:off x="2182" y="827"/>
              <a:ext cx="48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February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02" name="Rectangle 187"/>
            <p:cNvSpPr>
              <a:spLocks noChangeArrowheads="1"/>
            </p:cNvSpPr>
            <p:nvPr/>
          </p:nvSpPr>
          <p:spPr bwMode="auto">
            <a:xfrm>
              <a:off x="2842" y="827"/>
              <a:ext cx="3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March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03" name="Rectangle 188"/>
            <p:cNvSpPr>
              <a:spLocks noChangeArrowheads="1"/>
            </p:cNvSpPr>
            <p:nvPr/>
          </p:nvSpPr>
          <p:spPr bwMode="auto">
            <a:xfrm>
              <a:off x="3463" y="827"/>
              <a:ext cx="28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April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04" name="Rectangle 189"/>
            <p:cNvSpPr>
              <a:spLocks noChangeArrowheads="1"/>
            </p:cNvSpPr>
            <p:nvPr/>
          </p:nvSpPr>
          <p:spPr bwMode="auto">
            <a:xfrm>
              <a:off x="4033" y="827"/>
              <a:ext cx="2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05" name="Rectangle 190"/>
            <p:cNvSpPr>
              <a:spLocks noChangeArrowheads="1"/>
            </p:cNvSpPr>
            <p:nvPr/>
          </p:nvSpPr>
          <p:spPr bwMode="auto">
            <a:xfrm>
              <a:off x="4569" y="827"/>
              <a:ext cx="27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June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06" name="Rectangle 191"/>
            <p:cNvSpPr>
              <a:spLocks noChangeArrowheads="1"/>
            </p:cNvSpPr>
            <p:nvPr/>
          </p:nvSpPr>
          <p:spPr bwMode="auto">
            <a:xfrm>
              <a:off x="5097" y="827"/>
              <a:ext cx="302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Total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07" name="Rectangle 192"/>
            <p:cNvSpPr>
              <a:spLocks noChangeArrowheads="1"/>
            </p:cNvSpPr>
            <p:nvPr/>
          </p:nvSpPr>
          <p:spPr bwMode="auto">
            <a:xfrm>
              <a:off x="183" y="990"/>
              <a:ext cx="842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Demand forecast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08" name="Rectangle 193"/>
            <p:cNvSpPr>
              <a:spLocks noChangeArrowheads="1"/>
            </p:cNvSpPr>
            <p:nvPr/>
          </p:nvSpPr>
          <p:spPr bwMode="auto">
            <a:xfrm>
              <a:off x="1793" y="990"/>
              <a:ext cx="31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2,250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09" name="Rectangle 194"/>
            <p:cNvSpPr>
              <a:spLocks noChangeArrowheads="1"/>
            </p:cNvSpPr>
            <p:nvPr/>
          </p:nvSpPr>
          <p:spPr bwMode="auto">
            <a:xfrm>
              <a:off x="2341" y="990"/>
              <a:ext cx="31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1,450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10" name="Rectangle 195"/>
            <p:cNvSpPr>
              <a:spLocks noChangeArrowheads="1"/>
            </p:cNvSpPr>
            <p:nvPr/>
          </p:nvSpPr>
          <p:spPr bwMode="auto">
            <a:xfrm>
              <a:off x="2888" y="990"/>
              <a:ext cx="31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1,100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11" name="Rectangle 196"/>
            <p:cNvSpPr>
              <a:spLocks noChangeArrowheads="1"/>
            </p:cNvSpPr>
            <p:nvPr/>
          </p:nvSpPr>
          <p:spPr bwMode="auto">
            <a:xfrm>
              <a:off x="3517" y="990"/>
              <a:ext cx="229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12" name="Rectangle 197"/>
            <p:cNvSpPr>
              <a:spLocks noChangeArrowheads="1"/>
            </p:cNvSpPr>
            <p:nvPr/>
          </p:nvSpPr>
          <p:spPr bwMode="auto">
            <a:xfrm>
              <a:off x="3983" y="990"/>
              <a:ext cx="31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1,100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13" name="Rectangle 198"/>
            <p:cNvSpPr>
              <a:spLocks noChangeArrowheads="1"/>
            </p:cNvSpPr>
            <p:nvPr/>
          </p:nvSpPr>
          <p:spPr bwMode="auto">
            <a:xfrm>
              <a:off x="4530" y="990"/>
              <a:ext cx="31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1,600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14" name="Rectangle 199"/>
            <p:cNvSpPr>
              <a:spLocks noChangeArrowheads="1"/>
            </p:cNvSpPr>
            <p:nvPr/>
          </p:nvSpPr>
          <p:spPr bwMode="auto">
            <a:xfrm>
              <a:off x="5077" y="990"/>
              <a:ext cx="31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8,400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15" name="Rectangle 200"/>
            <p:cNvSpPr>
              <a:spLocks noChangeArrowheads="1"/>
            </p:cNvSpPr>
            <p:nvPr/>
          </p:nvSpPr>
          <p:spPr bwMode="auto">
            <a:xfrm>
              <a:off x="183" y="1151"/>
              <a:ext cx="125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Working days (per month)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16" name="Rectangle 201"/>
            <p:cNvSpPr>
              <a:spLocks noChangeArrowheads="1"/>
            </p:cNvSpPr>
            <p:nvPr/>
          </p:nvSpPr>
          <p:spPr bwMode="auto">
            <a:xfrm>
              <a:off x="1929" y="1151"/>
              <a:ext cx="17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17" name="Rectangle 202"/>
            <p:cNvSpPr>
              <a:spLocks noChangeArrowheads="1"/>
            </p:cNvSpPr>
            <p:nvPr/>
          </p:nvSpPr>
          <p:spPr bwMode="auto">
            <a:xfrm>
              <a:off x="2477" y="1151"/>
              <a:ext cx="17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19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18" name="Rectangle 203"/>
            <p:cNvSpPr>
              <a:spLocks noChangeArrowheads="1"/>
            </p:cNvSpPr>
            <p:nvPr/>
          </p:nvSpPr>
          <p:spPr bwMode="auto">
            <a:xfrm>
              <a:off x="3024" y="1151"/>
              <a:ext cx="17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19" name="Rectangle 204"/>
            <p:cNvSpPr>
              <a:spLocks noChangeArrowheads="1"/>
            </p:cNvSpPr>
            <p:nvPr/>
          </p:nvSpPr>
          <p:spPr bwMode="auto">
            <a:xfrm>
              <a:off x="3571" y="1151"/>
              <a:ext cx="17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" name="Rectangle 206"/>
          <p:cNvSpPr>
            <a:spLocks noChangeArrowheads="1"/>
          </p:cNvSpPr>
          <p:nvPr/>
        </p:nvSpPr>
        <p:spPr bwMode="auto">
          <a:xfrm>
            <a:off x="6645811" y="1974444"/>
            <a:ext cx="2714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07"/>
          <p:cNvSpPr>
            <a:spLocks noChangeArrowheads="1"/>
          </p:cNvSpPr>
          <p:nvPr/>
        </p:nvSpPr>
        <p:spPr bwMode="auto">
          <a:xfrm>
            <a:off x="7515761" y="1974444"/>
            <a:ext cx="2698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08"/>
          <p:cNvSpPr>
            <a:spLocks noChangeArrowheads="1"/>
          </p:cNvSpPr>
          <p:nvPr/>
        </p:nvSpPr>
        <p:spPr bwMode="auto">
          <a:xfrm>
            <a:off x="8298399" y="1974444"/>
            <a:ext cx="3635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09"/>
          <p:cNvSpPr>
            <a:spLocks noChangeArrowheads="1"/>
          </p:cNvSpPr>
          <p:nvPr/>
        </p:nvSpPr>
        <p:spPr bwMode="auto">
          <a:xfrm>
            <a:off x="899061" y="2490381"/>
            <a:ext cx="1219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Aggregate Plan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10"/>
          <p:cNvSpPr>
            <a:spLocks noChangeArrowheads="1"/>
          </p:cNvSpPr>
          <p:nvPr/>
        </p:nvSpPr>
        <p:spPr bwMode="auto">
          <a:xfrm>
            <a:off x="398999" y="2750731"/>
            <a:ext cx="15462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Beginning inventory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11"/>
          <p:cNvSpPr>
            <a:spLocks noChangeArrowheads="1"/>
          </p:cNvSpPr>
          <p:nvPr/>
        </p:nvSpPr>
        <p:spPr bwMode="auto">
          <a:xfrm>
            <a:off x="3085049" y="2750731"/>
            <a:ext cx="3635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12"/>
          <p:cNvSpPr>
            <a:spLocks noChangeArrowheads="1"/>
          </p:cNvSpPr>
          <p:nvPr/>
        </p:nvSpPr>
        <p:spPr bwMode="auto">
          <a:xfrm>
            <a:off x="4040724" y="2750731"/>
            <a:ext cx="18274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17"/>
          <p:cNvSpPr>
            <a:spLocks noChangeArrowheads="1"/>
          </p:cNvSpPr>
          <p:nvPr/>
        </p:nvSpPr>
        <p:spPr bwMode="auto">
          <a:xfrm>
            <a:off x="398999" y="3014256"/>
            <a:ext cx="1914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Production requirements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18"/>
          <p:cNvSpPr>
            <a:spLocks noChangeArrowheads="1"/>
          </p:cNvSpPr>
          <p:nvPr/>
        </p:nvSpPr>
        <p:spPr bwMode="auto">
          <a:xfrm>
            <a:off x="2954874" y="3014256"/>
            <a:ext cx="5000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1,850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19"/>
          <p:cNvSpPr>
            <a:spLocks noChangeArrowheads="1"/>
          </p:cNvSpPr>
          <p:nvPr/>
        </p:nvSpPr>
        <p:spPr bwMode="auto">
          <a:xfrm>
            <a:off x="3824824" y="3014256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1,434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24"/>
          <p:cNvSpPr>
            <a:spLocks noChangeArrowheads="1"/>
          </p:cNvSpPr>
          <p:nvPr/>
        </p:nvSpPr>
        <p:spPr bwMode="auto">
          <a:xfrm>
            <a:off x="398999" y="3273019"/>
            <a:ext cx="14033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Workers Required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25"/>
          <p:cNvSpPr>
            <a:spLocks noChangeArrowheads="1"/>
          </p:cNvSpPr>
          <p:nvPr/>
        </p:nvSpPr>
        <p:spPr bwMode="auto">
          <a:xfrm>
            <a:off x="3170774" y="3273019"/>
            <a:ext cx="2714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26"/>
          <p:cNvSpPr>
            <a:spLocks noChangeArrowheads="1"/>
          </p:cNvSpPr>
          <p:nvPr/>
        </p:nvSpPr>
        <p:spPr bwMode="auto">
          <a:xfrm>
            <a:off x="4040724" y="3273019"/>
            <a:ext cx="2698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45" name="Rectangle 231"/>
          <p:cNvSpPr>
            <a:spLocks noChangeArrowheads="1"/>
          </p:cNvSpPr>
          <p:nvPr/>
        </p:nvSpPr>
        <p:spPr bwMode="auto">
          <a:xfrm>
            <a:off x="479961" y="3530194"/>
            <a:ext cx="1476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46" name="Rectangle 232"/>
          <p:cNvSpPr>
            <a:spLocks noChangeArrowheads="1"/>
          </p:cNvSpPr>
          <p:nvPr/>
        </p:nvSpPr>
        <p:spPr bwMode="auto">
          <a:xfrm>
            <a:off x="565686" y="3530194"/>
            <a:ext cx="15144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New Workers Hired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48" name="Rectangle 233"/>
          <p:cNvSpPr>
            <a:spLocks noChangeArrowheads="1"/>
          </p:cNvSpPr>
          <p:nvPr/>
        </p:nvSpPr>
        <p:spPr bwMode="auto">
          <a:xfrm>
            <a:off x="3170774" y="3530194"/>
            <a:ext cx="27146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49" name="Rectangle 234"/>
          <p:cNvSpPr>
            <a:spLocks noChangeArrowheads="1"/>
          </p:cNvSpPr>
          <p:nvPr/>
        </p:nvSpPr>
        <p:spPr bwMode="auto">
          <a:xfrm>
            <a:off x="4126449" y="3530194"/>
            <a:ext cx="1841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54" name="Rectangle 239"/>
          <p:cNvSpPr>
            <a:spLocks noChangeArrowheads="1"/>
          </p:cNvSpPr>
          <p:nvPr/>
        </p:nvSpPr>
        <p:spPr bwMode="auto">
          <a:xfrm>
            <a:off x="479961" y="3782606"/>
            <a:ext cx="1476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55" name="Rectangle 240"/>
          <p:cNvSpPr>
            <a:spLocks noChangeArrowheads="1"/>
          </p:cNvSpPr>
          <p:nvPr/>
        </p:nvSpPr>
        <p:spPr bwMode="auto">
          <a:xfrm>
            <a:off x="565686" y="3782606"/>
            <a:ext cx="13049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Workers Laid Off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56" name="Rectangle 241"/>
          <p:cNvSpPr>
            <a:spLocks noChangeArrowheads="1"/>
          </p:cNvSpPr>
          <p:nvPr/>
        </p:nvSpPr>
        <p:spPr bwMode="auto">
          <a:xfrm>
            <a:off x="3258086" y="3782606"/>
            <a:ext cx="1841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57" name="Rectangle 242"/>
          <p:cNvSpPr>
            <a:spLocks noChangeArrowheads="1"/>
          </p:cNvSpPr>
          <p:nvPr/>
        </p:nvSpPr>
        <p:spPr bwMode="auto">
          <a:xfrm>
            <a:off x="4126449" y="3782606"/>
            <a:ext cx="1841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2" name="Rectangle 247"/>
          <p:cNvSpPr>
            <a:spLocks noChangeArrowheads="1"/>
          </p:cNvSpPr>
          <p:nvPr/>
        </p:nvSpPr>
        <p:spPr bwMode="auto">
          <a:xfrm>
            <a:off x="398999" y="4039781"/>
            <a:ext cx="1206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Units produced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3" name="Rectangle 248"/>
          <p:cNvSpPr>
            <a:spLocks noChangeArrowheads="1"/>
          </p:cNvSpPr>
          <p:nvPr/>
        </p:nvSpPr>
        <p:spPr bwMode="auto">
          <a:xfrm>
            <a:off x="2954874" y="4039781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1,866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4" name="Rectangle 249"/>
          <p:cNvSpPr>
            <a:spLocks noChangeArrowheads="1"/>
          </p:cNvSpPr>
          <p:nvPr/>
        </p:nvSpPr>
        <p:spPr bwMode="auto">
          <a:xfrm>
            <a:off x="3824824" y="4039781"/>
            <a:ext cx="4984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1,459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69" name="Rectangle 254"/>
          <p:cNvSpPr>
            <a:spLocks noChangeArrowheads="1"/>
          </p:cNvSpPr>
          <p:nvPr/>
        </p:nvSpPr>
        <p:spPr bwMode="auto">
          <a:xfrm>
            <a:off x="8168224" y="4039781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8,001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70" name="Rectangle 255"/>
          <p:cNvSpPr>
            <a:spLocks noChangeArrowheads="1"/>
          </p:cNvSpPr>
          <p:nvPr/>
        </p:nvSpPr>
        <p:spPr bwMode="auto">
          <a:xfrm>
            <a:off x="398999" y="4292194"/>
            <a:ext cx="13239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Ending inventory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71" name="Rectangle 256"/>
          <p:cNvSpPr>
            <a:spLocks noChangeArrowheads="1"/>
          </p:cNvSpPr>
          <p:nvPr/>
        </p:nvSpPr>
        <p:spPr bwMode="auto">
          <a:xfrm>
            <a:off x="3170774" y="4292194"/>
            <a:ext cx="18274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72" name="Rectangle 257"/>
          <p:cNvSpPr>
            <a:spLocks noChangeArrowheads="1"/>
          </p:cNvSpPr>
          <p:nvPr/>
        </p:nvSpPr>
        <p:spPr bwMode="auto">
          <a:xfrm>
            <a:off x="4040724" y="4292194"/>
            <a:ext cx="18274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021" name="Group 32020"/>
          <p:cNvGrpSpPr/>
          <p:nvPr/>
        </p:nvGrpSpPr>
        <p:grpSpPr>
          <a:xfrm>
            <a:off x="4693186" y="2750731"/>
            <a:ext cx="3092450" cy="1756907"/>
            <a:chOff x="4693186" y="2750731"/>
            <a:chExt cx="3092450" cy="1756907"/>
          </a:xfrm>
        </p:grpSpPr>
        <p:sp>
          <p:nvSpPr>
            <p:cNvPr id="15" name="Rectangle 213"/>
            <p:cNvSpPr>
              <a:spLocks noChangeArrowheads="1"/>
            </p:cNvSpPr>
            <p:nvPr/>
          </p:nvSpPr>
          <p:spPr bwMode="auto">
            <a:xfrm>
              <a:off x="4909086" y="2750731"/>
              <a:ext cx="182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5777449" y="2750731"/>
              <a:ext cx="9137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215"/>
            <p:cNvSpPr>
              <a:spLocks noChangeArrowheads="1"/>
            </p:cNvSpPr>
            <p:nvPr/>
          </p:nvSpPr>
          <p:spPr bwMode="auto">
            <a:xfrm>
              <a:off x="6733124" y="2750731"/>
              <a:ext cx="9137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216"/>
            <p:cNvSpPr>
              <a:spLocks noChangeArrowheads="1"/>
            </p:cNvSpPr>
            <p:nvPr/>
          </p:nvSpPr>
          <p:spPr bwMode="auto">
            <a:xfrm>
              <a:off x="7515761" y="2750731"/>
              <a:ext cx="182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20"/>
            <p:cNvSpPr>
              <a:spLocks noChangeArrowheads="1"/>
            </p:cNvSpPr>
            <p:nvPr/>
          </p:nvSpPr>
          <p:spPr bwMode="auto">
            <a:xfrm>
              <a:off x="4693186" y="3014256"/>
              <a:ext cx="4103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1,075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1"/>
            <p:cNvSpPr>
              <a:spLocks noChangeArrowheads="1"/>
            </p:cNvSpPr>
            <p:nvPr/>
          </p:nvSpPr>
          <p:spPr bwMode="auto">
            <a:xfrm>
              <a:off x="5691724" y="3014256"/>
              <a:ext cx="2741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22"/>
            <p:cNvSpPr>
              <a:spLocks noChangeArrowheads="1"/>
            </p:cNvSpPr>
            <p:nvPr/>
          </p:nvSpPr>
          <p:spPr bwMode="auto">
            <a:xfrm>
              <a:off x="6431499" y="3014256"/>
              <a:ext cx="4103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1,093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23"/>
            <p:cNvSpPr>
              <a:spLocks noChangeArrowheads="1"/>
            </p:cNvSpPr>
            <p:nvPr/>
          </p:nvSpPr>
          <p:spPr bwMode="auto">
            <a:xfrm>
              <a:off x="7299861" y="3014256"/>
              <a:ext cx="4103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1,567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27"/>
            <p:cNvSpPr>
              <a:spLocks noChangeArrowheads="1"/>
            </p:cNvSpPr>
            <p:nvPr/>
          </p:nvSpPr>
          <p:spPr bwMode="auto">
            <a:xfrm>
              <a:off x="4909086" y="3273019"/>
              <a:ext cx="182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28"/>
            <p:cNvSpPr>
              <a:spLocks noChangeArrowheads="1"/>
            </p:cNvSpPr>
            <p:nvPr/>
          </p:nvSpPr>
          <p:spPr bwMode="auto">
            <a:xfrm>
              <a:off x="5777449" y="3273019"/>
              <a:ext cx="182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29"/>
            <p:cNvSpPr>
              <a:spLocks noChangeArrowheads="1"/>
            </p:cNvSpPr>
            <p:nvPr/>
          </p:nvSpPr>
          <p:spPr bwMode="auto">
            <a:xfrm>
              <a:off x="6645811" y="3273019"/>
              <a:ext cx="271463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44" name="Rectangle 230"/>
            <p:cNvSpPr>
              <a:spLocks noChangeArrowheads="1"/>
            </p:cNvSpPr>
            <p:nvPr/>
          </p:nvSpPr>
          <p:spPr bwMode="auto">
            <a:xfrm>
              <a:off x="7515761" y="3273019"/>
              <a:ext cx="182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50" name="Rectangle 235"/>
            <p:cNvSpPr>
              <a:spLocks noChangeArrowheads="1"/>
            </p:cNvSpPr>
            <p:nvPr/>
          </p:nvSpPr>
          <p:spPr bwMode="auto">
            <a:xfrm>
              <a:off x="4994811" y="3530194"/>
              <a:ext cx="1841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51" name="Rectangle 236"/>
            <p:cNvSpPr>
              <a:spLocks noChangeArrowheads="1"/>
            </p:cNvSpPr>
            <p:nvPr/>
          </p:nvSpPr>
          <p:spPr bwMode="auto">
            <a:xfrm>
              <a:off x="5863174" y="3530194"/>
              <a:ext cx="185738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52" name="Rectangle 237"/>
            <p:cNvSpPr>
              <a:spLocks noChangeArrowheads="1"/>
            </p:cNvSpPr>
            <p:nvPr/>
          </p:nvSpPr>
          <p:spPr bwMode="auto">
            <a:xfrm>
              <a:off x="6733124" y="3530194"/>
              <a:ext cx="9137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53" name="Rectangle 238"/>
            <p:cNvSpPr>
              <a:spLocks noChangeArrowheads="1"/>
            </p:cNvSpPr>
            <p:nvPr/>
          </p:nvSpPr>
          <p:spPr bwMode="auto">
            <a:xfrm>
              <a:off x="7515761" y="3530194"/>
              <a:ext cx="182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58" name="Rectangle 243"/>
            <p:cNvSpPr>
              <a:spLocks noChangeArrowheads="1"/>
            </p:cNvSpPr>
            <p:nvPr/>
          </p:nvSpPr>
          <p:spPr bwMode="auto">
            <a:xfrm>
              <a:off x="4909086" y="3782606"/>
              <a:ext cx="182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59" name="Rectangle 244"/>
            <p:cNvSpPr>
              <a:spLocks noChangeArrowheads="1"/>
            </p:cNvSpPr>
            <p:nvPr/>
          </p:nvSpPr>
          <p:spPr bwMode="auto">
            <a:xfrm>
              <a:off x="5863174" y="3782606"/>
              <a:ext cx="9137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60" name="Rectangle 245"/>
            <p:cNvSpPr>
              <a:spLocks noChangeArrowheads="1"/>
            </p:cNvSpPr>
            <p:nvPr/>
          </p:nvSpPr>
          <p:spPr bwMode="auto">
            <a:xfrm>
              <a:off x="6733124" y="3782606"/>
              <a:ext cx="1841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61" name="Rectangle 246"/>
            <p:cNvSpPr>
              <a:spLocks noChangeArrowheads="1"/>
            </p:cNvSpPr>
            <p:nvPr/>
          </p:nvSpPr>
          <p:spPr bwMode="auto">
            <a:xfrm>
              <a:off x="7601486" y="3782606"/>
              <a:ext cx="1841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65" name="Rectangle 250"/>
            <p:cNvSpPr>
              <a:spLocks noChangeArrowheads="1"/>
            </p:cNvSpPr>
            <p:nvPr/>
          </p:nvSpPr>
          <p:spPr bwMode="auto">
            <a:xfrm>
              <a:off x="4693186" y="4039781"/>
              <a:ext cx="4103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1,075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66" name="Rectangle 251"/>
            <p:cNvSpPr>
              <a:spLocks noChangeArrowheads="1"/>
            </p:cNvSpPr>
            <p:nvPr/>
          </p:nvSpPr>
          <p:spPr bwMode="auto">
            <a:xfrm>
              <a:off x="5691724" y="4039781"/>
              <a:ext cx="2741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907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67" name="Rectangle 252"/>
            <p:cNvSpPr>
              <a:spLocks noChangeArrowheads="1"/>
            </p:cNvSpPr>
            <p:nvPr/>
          </p:nvSpPr>
          <p:spPr bwMode="auto">
            <a:xfrm>
              <a:off x="6431499" y="4039781"/>
              <a:ext cx="4984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1,126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68" name="Rectangle 253"/>
            <p:cNvSpPr>
              <a:spLocks noChangeArrowheads="1"/>
            </p:cNvSpPr>
            <p:nvPr/>
          </p:nvSpPr>
          <p:spPr bwMode="auto">
            <a:xfrm>
              <a:off x="7299861" y="4039781"/>
              <a:ext cx="4103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1,568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73" name="Rectangle 258"/>
            <p:cNvSpPr>
              <a:spLocks noChangeArrowheads="1"/>
            </p:cNvSpPr>
            <p:nvPr/>
          </p:nvSpPr>
          <p:spPr bwMode="auto">
            <a:xfrm>
              <a:off x="4909086" y="4292194"/>
              <a:ext cx="9137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74" name="Rectangle 259"/>
            <p:cNvSpPr>
              <a:spLocks noChangeArrowheads="1"/>
            </p:cNvSpPr>
            <p:nvPr/>
          </p:nvSpPr>
          <p:spPr bwMode="auto">
            <a:xfrm>
              <a:off x="5863174" y="4292194"/>
              <a:ext cx="9137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75" name="Rectangle 260"/>
            <p:cNvSpPr>
              <a:spLocks noChangeArrowheads="1"/>
            </p:cNvSpPr>
            <p:nvPr/>
          </p:nvSpPr>
          <p:spPr bwMode="auto">
            <a:xfrm>
              <a:off x="6645811" y="4292194"/>
              <a:ext cx="182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76" name="Rectangle 261"/>
            <p:cNvSpPr>
              <a:spLocks noChangeArrowheads="1"/>
            </p:cNvSpPr>
            <p:nvPr/>
          </p:nvSpPr>
          <p:spPr bwMode="auto">
            <a:xfrm>
              <a:off x="7595663" y="4292194"/>
              <a:ext cx="9137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1777" name="Rectangle 262"/>
          <p:cNvSpPr>
            <a:spLocks noChangeArrowheads="1"/>
          </p:cNvSpPr>
          <p:nvPr/>
        </p:nvSpPr>
        <p:spPr bwMode="auto">
          <a:xfrm>
            <a:off x="1243549" y="4550956"/>
            <a:ext cx="4921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Costs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78" name="Rectangle 263"/>
          <p:cNvSpPr>
            <a:spLocks noChangeArrowheads="1"/>
          </p:cNvSpPr>
          <p:nvPr/>
        </p:nvSpPr>
        <p:spPr bwMode="auto">
          <a:xfrm>
            <a:off x="398999" y="4809719"/>
            <a:ext cx="10477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Material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86" name="Rectangle 271"/>
          <p:cNvSpPr>
            <a:spLocks noChangeArrowheads="1"/>
          </p:cNvSpPr>
          <p:nvPr/>
        </p:nvSpPr>
        <p:spPr bwMode="auto">
          <a:xfrm>
            <a:off x="398999" y="5065307"/>
            <a:ext cx="8683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Hiring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94" name="Rectangle 279"/>
          <p:cNvSpPr>
            <a:spLocks noChangeArrowheads="1"/>
          </p:cNvSpPr>
          <p:nvPr/>
        </p:nvSpPr>
        <p:spPr bwMode="auto">
          <a:xfrm>
            <a:off x="398999" y="5319307"/>
            <a:ext cx="87471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Layoff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802" name="Rectangle 287"/>
          <p:cNvSpPr>
            <a:spLocks noChangeArrowheads="1"/>
          </p:cNvSpPr>
          <p:nvPr/>
        </p:nvSpPr>
        <p:spPr bwMode="auto">
          <a:xfrm>
            <a:off x="398999" y="5574894"/>
            <a:ext cx="13731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Straight time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810" name="Rectangle 295"/>
          <p:cNvSpPr>
            <a:spLocks noChangeArrowheads="1"/>
          </p:cNvSpPr>
          <p:nvPr/>
        </p:nvSpPr>
        <p:spPr bwMode="auto">
          <a:xfrm>
            <a:off x="398999" y="5832069"/>
            <a:ext cx="17557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Inventory carrying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022" name="Group 32021"/>
          <p:cNvGrpSpPr/>
          <p:nvPr/>
        </p:nvGrpSpPr>
        <p:grpSpPr>
          <a:xfrm>
            <a:off x="2783424" y="4809719"/>
            <a:ext cx="676275" cy="1237794"/>
            <a:chOff x="2783424" y="4809719"/>
            <a:chExt cx="676275" cy="1237794"/>
          </a:xfrm>
        </p:grpSpPr>
        <p:sp>
          <p:nvSpPr>
            <p:cNvPr id="31779" name="Rectangle 264"/>
            <p:cNvSpPr>
              <a:spLocks noChangeArrowheads="1"/>
            </p:cNvSpPr>
            <p:nvPr/>
          </p:nvSpPr>
          <p:spPr bwMode="auto">
            <a:xfrm>
              <a:off x="2783424" y="4809719"/>
              <a:ext cx="59311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186,600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87" name="Rectangle 272"/>
            <p:cNvSpPr>
              <a:spLocks noChangeArrowheads="1"/>
            </p:cNvSpPr>
            <p:nvPr/>
          </p:nvSpPr>
          <p:spPr bwMode="auto">
            <a:xfrm>
              <a:off x="2954874" y="5065307"/>
              <a:ext cx="500063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4,600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95" name="Rectangle 280"/>
            <p:cNvSpPr>
              <a:spLocks noChangeArrowheads="1"/>
            </p:cNvSpPr>
            <p:nvPr/>
          </p:nvSpPr>
          <p:spPr bwMode="auto">
            <a:xfrm>
              <a:off x="3258086" y="5319307"/>
              <a:ext cx="1841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03" name="Rectangle 288"/>
            <p:cNvSpPr>
              <a:spLocks noChangeArrowheads="1"/>
            </p:cNvSpPr>
            <p:nvPr/>
          </p:nvSpPr>
          <p:spPr bwMode="auto">
            <a:xfrm>
              <a:off x="2869149" y="5574894"/>
              <a:ext cx="5905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37,312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11" name="Rectangle 296"/>
            <p:cNvSpPr>
              <a:spLocks noChangeArrowheads="1"/>
            </p:cNvSpPr>
            <p:nvPr/>
          </p:nvSpPr>
          <p:spPr bwMode="auto">
            <a:xfrm>
              <a:off x="3042186" y="5832069"/>
              <a:ext cx="3189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24.0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2020" name="Group 32019"/>
          <p:cNvGrpSpPr/>
          <p:nvPr/>
        </p:nvGrpSpPr>
        <p:grpSpPr>
          <a:xfrm>
            <a:off x="3651786" y="4786273"/>
            <a:ext cx="4133850" cy="1237794"/>
            <a:chOff x="3651786" y="4809719"/>
            <a:chExt cx="4133850" cy="1237794"/>
          </a:xfrm>
        </p:grpSpPr>
        <p:sp>
          <p:nvSpPr>
            <p:cNvPr id="31780" name="Rectangle 265"/>
            <p:cNvSpPr>
              <a:spLocks noChangeArrowheads="1"/>
            </p:cNvSpPr>
            <p:nvPr/>
          </p:nvSpPr>
          <p:spPr bwMode="auto">
            <a:xfrm>
              <a:off x="3651786" y="4809719"/>
              <a:ext cx="677863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145,900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81" name="Rectangle 266"/>
            <p:cNvSpPr>
              <a:spLocks noChangeArrowheads="1"/>
            </p:cNvSpPr>
            <p:nvPr/>
          </p:nvSpPr>
          <p:spPr bwMode="auto">
            <a:xfrm>
              <a:off x="4520149" y="4809719"/>
              <a:ext cx="59311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107,500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82" name="Rectangle 267"/>
            <p:cNvSpPr>
              <a:spLocks noChangeArrowheads="1"/>
            </p:cNvSpPr>
            <p:nvPr/>
          </p:nvSpPr>
          <p:spPr bwMode="auto">
            <a:xfrm>
              <a:off x="5475824" y="4809719"/>
              <a:ext cx="50174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90,700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83" name="Rectangle 268"/>
            <p:cNvSpPr>
              <a:spLocks noChangeArrowheads="1"/>
            </p:cNvSpPr>
            <p:nvPr/>
          </p:nvSpPr>
          <p:spPr bwMode="auto">
            <a:xfrm>
              <a:off x="6258461" y="4809719"/>
              <a:ext cx="677863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112,600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84" name="Rectangle 269"/>
            <p:cNvSpPr>
              <a:spLocks noChangeArrowheads="1"/>
            </p:cNvSpPr>
            <p:nvPr/>
          </p:nvSpPr>
          <p:spPr bwMode="auto">
            <a:xfrm>
              <a:off x="7126824" y="4809719"/>
              <a:ext cx="59311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156,800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88" name="Rectangle 273"/>
            <p:cNvSpPr>
              <a:spLocks noChangeArrowheads="1"/>
            </p:cNvSpPr>
            <p:nvPr/>
          </p:nvSpPr>
          <p:spPr bwMode="auto">
            <a:xfrm>
              <a:off x="4126449" y="5065307"/>
              <a:ext cx="1841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89" name="Rectangle 274"/>
            <p:cNvSpPr>
              <a:spLocks noChangeArrowheads="1"/>
            </p:cNvSpPr>
            <p:nvPr/>
          </p:nvSpPr>
          <p:spPr bwMode="auto">
            <a:xfrm>
              <a:off x="4994811" y="5065307"/>
              <a:ext cx="1841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90" name="Rectangle 275"/>
            <p:cNvSpPr>
              <a:spLocks noChangeArrowheads="1"/>
            </p:cNvSpPr>
            <p:nvPr/>
          </p:nvSpPr>
          <p:spPr bwMode="auto">
            <a:xfrm>
              <a:off x="5863174" y="5065307"/>
              <a:ext cx="18573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91" name="Rectangle 276"/>
            <p:cNvSpPr>
              <a:spLocks noChangeArrowheads="1"/>
            </p:cNvSpPr>
            <p:nvPr/>
          </p:nvSpPr>
          <p:spPr bwMode="auto">
            <a:xfrm>
              <a:off x="6431499" y="5065307"/>
              <a:ext cx="4103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92" name="Rectangle 277"/>
            <p:cNvSpPr>
              <a:spLocks noChangeArrowheads="1"/>
            </p:cNvSpPr>
            <p:nvPr/>
          </p:nvSpPr>
          <p:spPr bwMode="auto">
            <a:xfrm>
              <a:off x="7299861" y="5065307"/>
              <a:ext cx="4103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3,400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96" name="Rectangle 281"/>
            <p:cNvSpPr>
              <a:spLocks noChangeArrowheads="1"/>
            </p:cNvSpPr>
            <p:nvPr/>
          </p:nvSpPr>
          <p:spPr bwMode="auto">
            <a:xfrm>
              <a:off x="3824824" y="5319307"/>
              <a:ext cx="498475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1,250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97" name="Rectangle 282"/>
            <p:cNvSpPr>
              <a:spLocks noChangeArrowheads="1"/>
            </p:cNvSpPr>
            <p:nvPr/>
          </p:nvSpPr>
          <p:spPr bwMode="auto">
            <a:xfrm>
              <a:off x="4693186" y="5319307"/>
              <a:ext cx="4103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4,000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98" name="Rectangle 283"/>
            <p:cNvSpPr>
              <a:spLocks noChangeArrowheads="1"/>
            </p:cNvSpPr>
            <p:nvPr/>
          </p:nvSpPr>
          <p:spPr bwMode="auto">
            <a:xfrm>
              <a:off x="5561549" y="5319307"/>
              <a:ext cx="4103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1,250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99" name="Rectangle 284"/>
            <p:cNvSpPr>
              <a:spLocks noChangeArrowheads="1"/>
            </p:cNvSpPr>
            <p:nvPr/>
          </p:nvSpPr>
          <p:spPr bwMode="auto">
            <a:xfrm>
              <a:off x="6733124" y="5319307"/>
              <a:ext cx="1841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00" name="Rectangle 285"/>
            <p:cNvSpPr>
              <a:spLocks noChangeArrowheads="1"/>
            </p:cNvSpPr>
            <p:nvPr/>
          </p:nvSpPr>
          <p:spPr bwMode="auto">
            <a:xfrm>
              <a:off x="7601486" y="5319307"/>
              <a:ext cx="1841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04" name="Rectangle 289"/>
            <p:cNvSpPr>
              <a:spLocks noChangeArrowheads="1"/>
            </p:cNvSpPr>
            <p:nvPr/>
          </p:nvSpPr>
          <p:spPr bwMode="auto">
            <a:xfrm>
              <a:off x="3737511" y="5574894"/>
              <a:ext cx="59213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29,184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05" name="Rectangle 290"/>
            <p:cNvSpPr>
              <a:spLocks noChangeArrowheads="1"/>
            </p:cNvSpPr>
            <p:nvPr/>
          </p:nvSpPr>
          <p:spPr bwMode="auto">
            <a:xfrm>
              <a:off x="4607461" y="5574894"/>
              <a:ext cx="50174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21,504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06" name="Rectangle 291"/>
            <p:cNvSpPr>
              <a:spLocks noChangeArrowheads="1"/>
            </p:cNvSpPr>
            <p:nvPr/>
          </p:nvSpPr>
          <p:spPr bwMode="auto">
            <a:xfrm>
              <a:off x="5475824" y="5574894"/>
              <a:ext cx="50174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18,144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07" name="Rectangle 292"/>
            <p:cNvSpPr>
              <a:spLocks noChangeArrowheads="1"/>
            </p:cNvSpPr>
            <p:nvPr/>
          </p:nvSpPr>
          <p:spPr bwMode="auto">
            <a:xfrm>
              <a:off x="6344186" y="5574894"/>
              <a:ext cx="59213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22,528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08" name="Rectangle 293"/>
            <p:cNvSpPr>
              <a:spLocks noChangeArrowheads="1"/>
            </p:cNvSpPr>
            <p:nvPr/>
          </p:nvSpPr>
          <p:spPr bwMode="auto">
            <a:xfrm>
              <a:off x="7214136" y="5574894"/>
              <a:ext cx="50174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31,360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12" name="Rectangle 297"/>
            <p:cNvSpPr>
              <a:spLocks noChangeArrowheads="1"/>
            </p:cNvSpPr>
            <p:nvPr/>
          </p:nvSpPr>
          <p:spPr bwMode="auto">
            <a:xfrm>
              <a:off x="3910549" y="5832069"/>
              <a:ext cx="3189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37.5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13" name="Rectangle 298"/>
            <p:cNvSpPr>
              <a:spLocks noChangeArrowheads="1"/>
            </p:cNvSpPr>
            <p:nvPr/>
          </p:nvSpPr>
          <p:spPr bwMode="auto">
            <a:xfrm>
              <a:off x="4778911" y="5832069"/>
              <a:ext cx="22762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14" name="Rectangle 299"/>
            <p:cNvSpPr>
              <a:spLocks noChangeArrowheads="1"/>
            </p:cNvSpPr>
            <p:nvPr/>
          </p:nvSpPr>
          <p:spPr bwMode="auto">
            <a:xfrm>
              <a:off x="5654684" y="5832069"/>
              <a:ext cx="3189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10.5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15" name="Rectangle 300"/>
            <p:cNvSpPr>
              <a:spLocks noChangeArrowheads="1"/>
            </p:cNvSpPr>
            <p:nvPr/>
          </p:nvSpPr>
          <p:spPr bwMode="auto">
            <a:xfrm>
              <a:off x="6517224" y="5832069"/>
              <a:ext cx="3189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49.5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16" name="Rectangle 301"/>
            <p:cNvSpPr>
              <a:spLocks noChangeArrowheads="1"/>
            </p:cNvSpPr>
            <p:nvPr/>
          </p:nvSpPr>
          <p:spPr bwMode="auto">
            <a:xfrm>
              <a:off x="7474366" y="5832069"/>
              <a:ext cx="22762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1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.5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2023" name="Group 32022"/>
          <p:cNvGrpSpPr/>
          <p:nvPr/>
        </p:nvGrpSpPr>
        <p:grpSpPr>
          <a:xfrm>
            <a:off x="7909461" y="4809719"/>
            <a:ext cx="684483" cy="1237794"/>
            <a:chOff x="7909461" y="4809719"/>
            <a:chExt cx="684483" cy="1237794"/>
          </a:xfrm>
        </p:grpSpPr>
        <p:sp>
          <p:nvSpPr>
            <p:cNvPr id="31785" name="Rectangle 270"/>
            <p:cNvSpPr>
              <a:spLocks noChangeArrowheads="1"/>
            </p:cNvSpPr>
            <p:nvPr/>
          </p:nvSpPr>
          <p:spPr bwMode="auto">
            <a:xfrm>
              <a:off x="7909461" y="4809719"/>
              <a:ext cx="68448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$800,100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93" name="Rectangle 278"/>
            <p:cNvSpPr>
              <a:spLocks noChangeArrowheads="1"/>
            </p:cNvSpPr>
            <p:nvPr/>
          </p:nvSpPr>
          <p:spPr bwMode="auto">
            <a:xfrm>
              <a:off x="8082499" y="5065307"/>
              <a:ext cx="50174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$9,000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01" name="Rectangle 286"/>
            <p:cNvSpPr>
              <a:spLocks noChangeArrowheads="1"/>
            </p:cNvSpPr>
            <p:nvPr/>
          </p:nvSpPr>
          <p:spPr bwMode="auto">
            <a:xfrm>
              <a:off x="8082499" y="5319307"/>
              <a:ext cx="50174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$6,500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09" name="Rectangle 294"/>
            <p:cNvSpPr>
              <a:spLocks noChangeArrowheads="1"/>
            </p:cNvSpPr>
            <p:nvPr/>
          </p:nvSpPr>
          <p:spPr bwMode="auto">
            <a:xfrm>
              <a:off x="7909461" y="5574894"/>
              <a:ext cx="68448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$160,032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17" name="Rectangle 302"/>
            <p:cNvSpPr>
              <a:spLocks noChangeArrowheads="1"/>
            </p:cNvSpPr>
            <p:nvPr/>
          </p:nvSpPr>
          <p:spPr bwMode="auto">
            <a:xfrm>
              <a:off x="8211086" y="5832069"/>
              <a:ext cx="36548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$123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1818" name="Rectangle 303"/>
          <p:cNvSpPr>
            <a:spLocks noChangeArrowheads="1"/>
          </p:cNvSpPr>
          <p:nvPr/>
        </p:nvSpPr>
        <p:spPr bwMode="auto">
          <a:xfrm>
            <a:off x="7002999" y="6090832"/>
            <a:ext cx="8191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Total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819" name="Rectangle 304"/>
          <p:cNvSpPr>
            <a:spLocks noChangeArrowheads="1"/>
          </p:cNvSpPr>
          <p:nvPr/>
        </p:nvSpPr>
        <p:spPr bwMode="auto">
          <a:xfrm>
            <a:off x="7909461" y="6090832"/>
            <a:ext cx="6844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$975,755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First Alternative: Pure Chase Strategy</a:t>
            </a:r>
          </a:p>
        </p:txBody>
      </p:sp>
    </p:spTree>
    <p:extLst>
      <p:ext uri="{BB962C8B-B14F-4D97-AF65-F5344CB8AC3E}">
        <p14:creationId xmlns:p14="http://schemas.microsoft.com/office/powerpoint/2010/main" val="6480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27" grpId="0"/>
      <p:bldP spid="28" grpId="0"/>
      <p:bldP spid="31748" grpId="0"/>
      <p:bldP spid="31749" grpId="0"/>
      <p:bldP spid="31756" grpId="0"/>
      <p:bldP spid="31757" grpId="0"/>
      <p:bldP spid="31763" grpId="0"/>
      <p:bldP spid="31764" grpId="0"/>
      <p:bldP spid="31769" grpId="0"/>
      <p:bldP spid="31771" grpId="0"/>
      <p:bldP spid="31772" grpId="0"/>
      <p:bldP spid="318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Second Alternative: Pure Level Strategy</a:t>
            </a:r>
          </a:p>
        </p:txBody>
      </p:sp>
      <p:sp>
        <p:nvSpPr>
          <p:cNvPr id="32374" name="AutoShape 661"/>
          <p:cNvSpPr>
            <a:spLocks noChangeAspect="1" noChangeArrowheads="1" noTextEdit="1"/>
          </p:cNvSpPr>
          <p:nvPr/>
        </p:nvSpPr>
        <p:spPr bwMode="auto">
          <a:xfrm>
            <a:off x="274638" y="1311275"/>
            <a:ext cx="5694362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375" name="Group 863"/>
          <p:cNvGrpSpPr>
            <a:grpSpLocks/>
          </p:cNvGrpSpPr>
          <p:nvPr/>
        </p:nvGrpSpPr>
        <p:grpSpPr bwMode="auto">
          <a:xfrm>
            <a:off x="274638" y="1322388"/>
            <a:ext cx="8656637" cy="5129213"/>
            <a:chOff x="173" y="833"/>
            <a:chExt cx="5453" cy="3231"/>
          </a:xfrm>
        </p:grpSpPr>
        <p:sp>
          <p:nvSpPr>
            <p:cNvPr id="32501" name="Rectangle 663"/>
            <p:cNvSpPr>
              <a:spLocks noChangeArrowheads="1"/>
            </p:cNvSpPr>
            <p:nvPr/>
          </p:nvSpPr>
          <p:spPr bwMode="auto">
            <a:xfrm>
              <a:off x="177" y="837"/>
              <a:ext cx="1610" cy="18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02" name="Rectangle 664"/>
            <p:cNvSpPr>
              <a:spLocks noChangeArrowheads="1"/>
            </p:cNvSpPr>
            <p:nvPr/>
          </p:nvSpPr>
          <p:spPr bwMode="auto">
            <a:xfrm>
              <a:off x="1787" y="837"/>
              <a:ext cx="537" cy="18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03" name="Rectangle 665"/>
            <p:cNvSpPr>
              <a:spLocks noChangeArrowheads="1"/>
            </p:cNvSpPr>
            <p:nvPr/>
          </p:nvSpPr>
          <p:spPr bwMode="auto">
            <a:xfrm>
              <a:off x="2324" y="837"/>
              <a:ext cx="536" cy="18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04" name="Rectangle 666"/>
            <p:cNvSpPr>
              <a:spLocks noChangeArrowheads="1"/>
            </p:cNvSpPr>
            <p:nvPr/>
          </p:nvSpPr>
          <p:spPr bwMode="auto">
            <a:xfrm>
              <a:off x="2860" y="837"/>
              <a:ext cx="537" cy="18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05" name="Rectangle 667"/>
            <p:cNvSpPr>
              <a:spLocks noChangeArrowheads="1"/>
            </p:cNvSpPr>
            <p:nvPr/>
          </p:nvSpPr>
          <p:spPr bwMode="auto">
            <a:xfrm>
              <a:off x="3397" y="837"/>
              <a:ext cx="537" cy="18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06" name="Rectangle 668"/>
            <p:cNvSpPr>
              <a:spLocks noChangeArrowheads="1"/>
            </p:cNvSpPr>
            <p:nvPr/>
          </p:nvSpPr>
          <p:spPr bwMode="auto">
            <a:xfrm>
              <a:off x="3934" y="837"/>
              <a:ext cx="537" cy="18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07" name="Rectangle 669"/>
            <p:cNvSpPr>
              <a:spLocks noChangeArrowheads="1"/>
            </p:cNvSpPr>
            <p:nvPr/>
          </p:nvSpPr>
          <p:spPr bwMode="auto">
            <a:xfrm>
              <a:off x="4471" y="837"/>
              <a:ext cx="537" cy="18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08" name="Rectangle 670"/>
            <p:cNvSpPr>
              <a:spLocks noChangeArrowheads="1"/>
            </p:cNvSpPr>
            <p:nvPr/>
          </p:nvSpPr>
          <p:spPr bwMode="auto">
            <a:xfrm>
              <a:off x="5008" y="837"/>
              <a:ext cx="537" cy="18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09" name="Rectangle 671"/>
            <p:cNvSpPr>
              <a:spLocks noChangeArrowheads="1"/>
            </p:cNvSpPr>
            <p:nvPr/>
          </p:nvSpPr>
          <p:spPr bwMode="auto">
            <a:xfrm>
              <a:off x="177" y="1019"/>
              <a:ext cx="1610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10" name="Rectangle 672"/>
            <p:cNvSpPr>
              <a:spLocks noChangeArrowheads="1"/>
            </p:cNvSpPr>
            <p:nvPr/>
          </p:nvSpPr>
          <p:spPr bwMode="auto">
            <a:xfrm>
              <a:off x="1787" y="101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11" name="Rectangle 673"/>
            <p:cNvSpPr>
              <a:spLocks noChangeArrowheads="1"/>
            </p:cNvSpPr>
            <p:nvPr/>
          </p:nvSpPr>
          <p:spPr bwMode="auto">
            <a:xfrm>
              <a:off x="2324" y="1019"/>
              <a:ext cx="536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12" name="Rectangle 674"/>
            <p:cNvSpPr>
              <a:spLocks noChangeArrowheads="1"/>
            </p:cNvSpPr>
            <p:nvPr/>
          </p:nvSpPr>
          <p:spPr bwMode="auto">
            <a:xfrm>
              <a:off x="2860" y="101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13" name="Rectangle 675"/>
            <p:cNvSpPr>
              <a:spLocks noChangeArrowheads="1"/>
            </p:cNvSpPr>
            <p:nvPr/>
          </p:nvSpPr>
          <p:spPr bwMode="auto">
            <a:xfrm>
              <a:off x="3397" y="101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14" name="Rectangle 676"/>
            <p:cNvSpPr>
              <a:spLocks noChangeArrowheads="1"/>
            </p:cNvSpPr>
            <p:nvPr/>
          </p:nvSpPr>
          <p:spPr bwMode="auto">
            <a:xfrm>
              <a:off x="3934" y="101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15" name="Rectangle 677"/>
            <p:cNvSpPr>
              <a:spLocks noChangeArrowheads="1"/>
            </p:cNvSpPr>
            <p:nvPr/>
          </p:nvSpPr>
          <p:spPr bwMode="auto">
            <a:xfrm>
              <a:off x="4471" y="101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16" name="Rectangle 678"/>
            <p:cNvSpPr>
              <a:spLocks noChangeArrowheads="1"/>
            </p:cNvSpPr>
            <p:nvPr/>
          </p:nvSpPr>
          <p:spPr bwMode="auto">
            <a:xfrm>
              <a:off x="5008" y="101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17" name="Rectangle 679"/>
            <p:cNvSpPr>
              <a:spLocks noChangeArrowheads="1"/>
            </p:cNvSpPr>
            <p:nvPr/>
          </p:nvSpPr>
          <p:spPr bwMode="auto">
            <a:xfrm>
              <a:off x="177" y="1178"/>
              <a:ext cx="1610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18" name="Rectangle 680"/>
            <p:cNvSpPr>
              <a:spLocks noChangeArrowheads="1"/>
            </p:cNvSpPr>
            <p:nvPr/>
          </p:nvSpPr>
          <p:spPr bwMode="auto">
            <a:xfrm>
              <a:off x="1787" y="1178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19" name="Rectangle 681"/>
            <p:cNvSpPr>
              <a:spLocks noChangeArrowheads="1"/>
            </p:cNvSpPr>
            <p:nvPr/>
          </p:nvSpPr>
          <p:spPr bwMode="auto">
            <a:xfrm>
              <a:off x="2324" y="1178"/>
              <a:ext cx="536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20" name="Rectangle 682"/>
            <p:cNvSpPr>
              <a:spLocks noChangeArrowheads="1"/>
            </p:cNvSpPr>
            <p:nvPr/>
          </p:nvSpPr>
          <p:spPr bwMode="auto">
            <a:xfrm>
              <a:off x="2860" y="1178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21" name="Rectangle 683"/>
            <p:cNvSpPr>
              <a:spLocks noChangeArrowheads="1"/>
            </p:cNvSpPr>
            <p:nvPr/>
          </p:nvSpPr>
          <p:spPr bwMode="auto">
            <a:xfrm>
              <a:off x="3397" y="1178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22" name="Rectangle 684"/>
            <p:cNvSpPr>
              <a:spLocks noChangeArrowheads="1"/>
            </p:cNvSpPr>
            <p:nvPr/>
          </p:nvSpPr>
          <p:spPr bwMode="auto">
            <a:xfrm>
              <a:off x="3934" y="1178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23" name="Rectangle 685"/>
            <p:cNvSpPr>
              <a:spLocks noChangeArrowheads="1"/>
            </p:cNvSpPr>
            <p:nvPr/>
          </p:nvSpPr>
          <p:spPr bwMode="auto">
            <a:xfrm>
              <a:off x="4471" y="1178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24" name="Rectangle 686"/>
            <p:cNvSpPr>
              <a:spLocks noChangeArrowheads="1"/>
            </p:cNvSpPr>
            <p:nvPr/>
          </p:nvSpPr>
          <p:spPr bwMode="auto">
            <a:xfrm>
              <a:off x="5008" y="1178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25" name="Rectangle 687"/>
            <p:cNvSpPr>
              <a:spLocks noChangeArrowheads="1"/>
            </p:cNvSpPr>
            <p:nvPr/>
          </p:nvSpPr>
          <p:spPr bwMode="auto">
            <a:xfrm>
              <a:off x="177" y="1338"/>
              <a:ext cx="1610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26" name="Rectangle 688"/>
            <p:cNvSpPr>
              <a:spLocks noChangeArrowheads="1"/>
            </p:cNvSpPr>
            <p:nvPr/>
          </p:nvSpPr>
          <p:spPr bwMode="auto">
            <a:xfrm>
              <a:off x="1787" y="133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27" name="Rectangle 689"/>
            <p:cNvSpPr>
              <a:spLocks noChangeArrowheads="1"/>
            </p:cNvSpPr>
            <p:nvPr/>
          </p:nvSpPr>
          <p:spPr bwMode="auto">
            <a:xfrm>
              <a:off x="2324" y="1338"/>
              <a:ext cx="536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28" name="Rectangle 690"/>
            <p:cNvSpPr>
              <a:spLocks noChangeArrowheads="1"/>
            </p:cNvSpPr>
            <p:nvPr/>
          </p:nvSpPr>
          <p:spPr bwMode="auto">
            <a:xfrm>
              <a:off x="2860" y="133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29" name="Rectangle 691"/>
            <p:cNvSpPr>
              <a:spLocks noChangeArrowheads="1"/>
            </p:cNvSpPr>
            <p:nvPr/>
          </p:nvSpPr>
          <p:spPr bwMode="auto">
            <a:xfrm>
              <a:off x="3397" y="133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30" name="Rectangle 692"/>
            <p:cNvSpPr>
              <a:spLocks noChangeArrowheads="1"/>
            </p:cNvSpPr>
            <p:nvPr/>
          </p:nvSpPr>
          <p:spPr bwMode="auto">
            <a:xfrm>
              <a:off x="3934" y="133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31" name="Rectangle 693"/>
            <p:cNvSpPr>
              <a:spLocks noChangeArrowheads="1"/>
            </p:cNvSpPr>
            <p:nvPr/>
          </p:nvSpPr>
          <p:spPr bwMode="auto">
            <a:xfrm>
              <a:off x="4471" y="133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32" name="Rectangle 694"/>
            <p:cNvSpPr>
              <a:spLocks noChangeArrowheads="1"/>
            </p:cNvSpPr>
            <p:nvPr/>
          </p:nvSpPr>
          <p:spPr bwMode="auto">
            <a:xfrm>
              <a:off x="5008" y="133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33" name="Rectangle 695"/>
            <p:cNvSpPr>
              <a:spLocks noChangeArrowheads="1"/>
            </p:cNvSpPr>
            <p:nvPr/>
          </p:nvSpPr>
          <p:spPr bwMode="auto">
            <a:xfrm>
              <a:off x="177" y="1497"/>
              <a:ext cx="1610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34" name="Rectangle 696"/>
            <p:cNvSpPr>
              <a:spLocks noChangeArrowheads="1"/>
            </p:cNvSpPr>
            <p:nvPr/>
          </p:nvSpPr>
          <p:spPr bwMode="auto">
            <a:xfrm>
              <a:off x="1787" y="149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35" name="Rectangle 697"/>
            <p:cNvSpPr>
              <a:spLocks noChangeArrowheads="1"/>
            </p:cNvSpPr>
            <p:nvPr/>
          </p:nvSpPr>
          <p:spPr bwMode="auto">
            <a:xfrm>
              <a:off x="2324" y="1497"/>
              <a:ext cx="536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36" name="Rectangle 698"/>
            <p:cNvSpPr>
              <a:spLocks noChangeArrowheads="1"/>
            </p:cNvSpPr>
            <p:nvPr/>
          </p:nvSpPr>
          <p:spPr bwMode="auto">
            <a:xfrm>
              <a:off x="2860" y="149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37" name="Rectangle 699"/>
            <p:cNvSpPr>
              <a:spLocks noChangeArrowheads="1"/>
            </p:cNvSpPr>
            <p:nvPr/>
          </p:nvSpPr>
          <p:spPr bwMode="auto">
            <a:xfrm>
              <a:off x="3397" y="149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38" name="Rectangle 700"/>
            <p:cNvSpPr>
              <a:spLocks noChangeArrowheads="1"/>
            </p:cNvSpPr>
            <p:nvPr/>
          </p:nvSpPr>
          <p:spPr bwMode="auto">
            <a:xfrm>
              <a:off x="3934" y="149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39" name="Rectangle 701"/>
            <p:cNvSpPr>
              <a:spLocks noChangeArrowheads="1"/>
            </p:cNvSpPr>
            <p:nvPr/>
          </p:nvSpPr>
          <p:spPr bwMode="auto">
            <a:xfrm>
              <a:off x="4471" y="149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40" name="Rectangle 702"/>
            <p:cNvSpPr>
              <a:spLocks noChangeArrowheads="1"/>
            </p:cNvSpPr>
            <p:nvPr/>
          </p:nvSpPr>
          <p:spPr bwMode="auto">
            <a:xfrm>
              <a:off x="5008" y="149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41" name="Rectangle 703"/>
            <p:cNvSpPr>
              <a:spLocks noChangeArrowheads="1"/>
            </p:cNvSpPr>
            <p:nvPr/>
          </p:nvSpPr>
          <p:spPr bwMode="auto">
            <a:xfrm>
              <a:off x="177" y="1656"/>
              <a:ext cx="1610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42" name="Rectangle 704"/>
            <p:cNvSpPr>
              <a:spLocks noChangeArrowheads="1"/>
            </p:cNvSpPr>
            <p:nvPr/>
          </p:nvSpPr>
          <p:spPr bwMode="auto">
            <a:xfrm>
              <a:off x="1787" y="165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43" name="Rectangle 705"/>
            <p:cNvSpPr>
              <a:spLocks noChangeArrowheads="1"/>
            </p:cNvSpPr>
            <p:nvPr/>
          </p:nvSpPr>
          <p:spPr bwMode="auto">
            <a:xfrm>
              <a:off x="2324" y="1656"/>
              <a:ext cx="536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44" name="Rectangle 706"/>
            <p:cNvSpPr>
              <a:spLocks noChangeArrowheads="1"/>
            </p:cNvSpPr>
            <p:nvPr/>
          </p:nvSpPr>
          <p:spPr bwMode="auto">
            <a:xfrm>
              <a:off x="2860" y="165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45" name="Rectangle 707"/>
            <p:cNvSpPr>
              <a:spLocks noChangeArrowheads="1"/>
            </p:cNvSpPr>
            <p:nvPr/>
          </p:nvSpPr>
          <p:spPr bwMode="auto">
            <a:xfrm>
              <a:off x="3397" y="165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46" name="Rectangle 708"/>
            <p:cNvSpPr>
              <a:spLocks noChangeArrowheads="1"/>
            </p:cNvSpPr>
            <p:nvPr/>
          </p:nvSpPr>
          <p:spPr bwMode="auto">
            <a:xfrm>
              <a:off x="3934" y="165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47" name="Rectangle 709"/>
            <p:cNvSpPr>
              <a:spLocks noChangeArrowheads="1"/>
            </p:cNvSpPr>
            <p:nvPr/>
          </p:nvSpPr>
          <p:spPr bwMode="auto">
            <a:xfrm>
              <a:off x="4471" y="165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48" name="Rectangle 710"/>
            <p:cNvSpPr>
              <a:spLocks noChangeArrowheads="1"/>
            </p:cNvSpPr>
            <p:nvPr/>
          </p:nvSpPr>
          <p:spPr bwMode="auto">
            <a:xfrm>
              <a:off x="5008" y="165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49" name="Rectangle 711"/>
            <p:cNvSpPr>
              <a:spLocks noChangeArrowheads="1"/>
            </p:cNvSpPr>
            <p:nvPr/>
          </p:nvSpPr>
          <p:spPr bwMode="auto">
            <a:xfrm>
              <a:off x="177" y="1820"/>
              <a:ext cx="1610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50" name="Rectangle 712"/>
            <p:cNvSpPr>
              <a:spLocks noChangeArrowheads="1"/>
            </p:cNvSpPr>
            <p:nvPr/>
          </p:nvSpPr>
          <p:spPr bwMode="auto">
            <a:xfrm>
              <a:off x="1787" y="1820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51" name="Rectangle 713"/>
            <p:cNvSpPr>
              <a:spLocks noChangeArrowheads="1"/>
            </p:cNvSpPr>
            <p:nvPr/>
          </p:nvSpPr>
          <p:spPr bwMode="auto">
            <a:xfrm>
              <a:off x="2324" y="1820"/>
              <a:ext cx="536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52" name="Rectangle 714"/>
            <p:cNvSpPr>
              <a:spLocks noChangeArrowheads="1"/>
            </p:cNvSpPr>
            <p:nvPr/>
          </p:nvSpPr>
          <p:spPr bwMode="auto">
            <a:xfrm>
              <a:off x="2860" y="1820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53" name="Rectangle 715"/>
            <p:cNvSpPr>
              <a:spLocks noChangeArrowheads="1"/>
            </p:cNvSpPr>
            <p:nvPr/>
          </p:nvSpPr>
          <p:spPr bwMode="auto">
            <a:xfrm>
              <a:off x="3397" y="1820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54" name="Rectangle 716"/>
            <p:cNvSpPr>
              <a:spLocks noChangeArrowheads="1"/>
            </p:cNvSpPr>
            <p:nvPr/>
          </p:nvSpPr>
          <p:spPr bwMode="auto">
            <a:xfrm>
              <a:off x="3934" y="1820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55" name="Rectangle 717"/>
            <p:cNvSpPr>
              <a:spLocks noChangeArrowheads="1"/>
            </p:cNvSpPr>
            <p:nvPr/>
          </p:nvSpPr>
          <p:spPr bwMode="auto">
            <a:xfrm>
              <a:off x="4471" y="1820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56" name="Rectangle 718"/>
            <p:cNvSpPr>
              <a:spLocks noChangeArrowheads="1"/>
            </p:cNvSpPr>
            <p:nvPr/>
          </p:nvSpPr>
          <p:spPr bwMode="auto">
            <a:xfrm>
              <a:off x="5008" y="1820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57" name="Rectangle 719"/>
            <p:cNvSpPr>
              <a:spLocks noChangeArrowheads="1"/>
            </p:cNvSpPr>
            <p:nvPr/>
          </p:nvSpPr>
          <p:spPr bwMode="auto">
            <a:xfrm>
              <a:off x="177" y="1980"/>
              <a:ext cx="1610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58" name="Rectangle 720"/>
            <p:cNvSpPr>
              <a:spLocks noChangeArrowheads="1"/>
            </p:cNvSpPr>
            <p:nvPr/>
          </p:nvSpPr>
          <p:spPr bwMode="auto">
            <a:xfrm>
              <a:off x="1787" y="198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59" name="Rectangle 721"/>
            <p:cNvSpPr>
              <a:spLocks noChangeArrowheads="1"/>
            </p:cNvSpPr>
            <p:nvPr/>
          </p:nvSpPr>
          <p:spPr bwMode="auto">
            <a:xfrm>
              <a:off x="2324" y="1980"/>
              <a:ext cx="536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60" name="Rectangle 722"/>
            <p:cNvSpPr>
              <a:spLocks noChangeArrowheads="1"/>
            </p:cNvSpPr>
            <p:nvPr/>
          </p:nvSpPr>
          <p:spPr bwMode="auto">
            <a:xfrm>
              <a:off x="2860" y="198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61" name="Rectangle 723"/>
            <p:cNvSpPr>
              <a:spLocks noChangeArrowheads="1"/>
            </p:cNvSpPr>
            <p:nvPr/>
          </p:nvSpPr>
          <p:spPr bwMode="auto">
            <a:xfrm>
              <a:off x="3397" y="198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62" name="Rectangle 724"/>
            <p:cNvSpPr>
              <a:spLocks noChangeArrowheads="1"/>
            </p:cNvSpPr>
            <p:nvPr/>
          </p:nvSpPr>
          <p:spPr bwMode="auto">
            <a:xfrm>
              <a:off x="3934" y="198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63" name="Rectangle 725"/>
            <p:cNvSpPr>
              <a:spLocks noChangeArrowheads="1"/>
            </p:cNvSpPr>
            <p:nvPr/>
          </p:nvSpPr>
          <p:spPr bwMode="auto">
            <a:xfrm>
              <a:off x="4471" y="198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64" name="Rectangle 726"/>
            <p:cNvSpPr>
              <a:spLocks noChangeArrowheads="1"/>
            </p:cNvSpPr>
            <p:nvPr/>
          </p:nvSpPr>
          <p:spPr bwMode="auto">
            <a:xfrm>
              <a:off x="5008" y="198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65" name="Rectangle 727"/>
            <p:cNvSpPr>
              <a:spLocks noChangeArrowheads="1"/>
            </p:cNvSpPr>
            <p:nvPr/>
          </p:nvSpPr>
          <p:spPr bwMode="auto">
            <a:xfrm>
              <a:off x="177" y="2139"/>
              <a:ext cx="1610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66" name="Rectangle 728"/>
            <p:cNvSpPr>
              <a:spLocks noChangeArrowheads="1"/>
            </p:cNvSpPr>
            <p:nvPr/>
          </p:nvSpPr>
          <p:spPr bwMode="auto">
            <a:xfrm>
              <a:off x="1787" y="213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67" name="Rectangle 729"/>
            <p:cNvSpPr>
              <a:spLocks noChangeArrowheads="1"/>
            </p:cNvSpPr>
            <p:nvPr/>
          </p:nvSpPr>
          <p:spPr bwMode="auto">
            <a:xfrm>
              <a:off x="2324" y="2139"/>
              <a:ext cx="536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68" name="Rectangle 730"/>
            <p:cNvSpPr>
              <a:spLocks noChangeArrowheads="1"/>
            </p:cNvSpPr>
            <p:nvPr/>
          </p:nvSpPr>
          <p:spPr bwMode="auto">
            <a:xfrm>
              <a:off x="2860" y="213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69" name="Rectangle 731"/>
            <p:cNvSpPr>
              <a:spLocks noChangeArrowheads="1"/>
            </p:cNvSpPr>
            <p:nvPr/>
          </p:nvSpPr>
          <p:spPr bwMode="auto">
            <a:xfrm>
              <a:off x="3397" y="213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70" name="Rectangle 732"/>
            <p:cNvSpPr>
              <a:spLocks noChangeArrowheads="1"/>
            </p:cNvSpPr>
            <p:nvPr/>
          </p:nvSpPr>
          <p:spPr bwMode="auto">
            <a:xfrm>
              <a:off x="3934" y="213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71" name="Rectangle 733"/>
            <p:cNvSpPr>
              <a:spLocks noChangeArrowheads="1"/>
            </p:cNvSpPr>
            <p:nvPr/>
          </p:nvSpPr>
          <p:spPr bwMode="auto">
            <a:xfrm>
              <a:off x="4471" y="213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72" name="Rectangle 734"/>
            <p:cNvSpPr>
              <a:spLocks noChangeArrowheads="1"/>
            </p:cNvSpPr>
            <p:nvPr/>
          </p:nvSpPr>
          <p:spPr bwMode="auto">
            <a:xfrm>
              <a:off x="5008" y="213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73" name="Rectangle 735"/>
            <p:cNvSpPr>
              <a:spLocks noChangeArrowheads="1"/>
            </p:cNvSpPr>
            <p:nvPr/>
          </p:nvSpPr>
          <p:spPr bwMode="auto">
            <a:xfrm>
              <a:off x="177" y="2298"/>
              <a:ext cx="1610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74" name="Rectangle 736"/>
            <p:cNvSpPr>
              <a:spLocks noChangeArrowheads="1"/>
            </p:cNvSpPr>
            <p:nvPr/>
          </p:nvSpPr>
          <p:spPr bwMode="auto">
            <a:xfrm>
              <a:off x="1787" y="229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75" name="Rectangle 737"/>
            <p:cNvSpPr>
              <a:spLocks noChangeArrowheads="1"/>
            </p:cNvSpPr>
            <p:nvPr/>
          </p:nvSpPr>
          <p:spPr bwMode="auto">
            <a:xfrm>
              <a:off x="2324" y="2298"/>
              <a:ext cx="536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76" name="Rectangle 738"/>
            <p:cNvSpPr>
              <a:spLocks noChangeArrowheads="1"/>
            </p:cNvSpPr>
            <p:nvPr/>
          </p:nvSpPr>
          <p:spPr bwMode="auto">
            <a:xfrm>
              <a:off x="2860" y="229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77" name="Rectangle 739"/>
            <p:cNvSpPr>
              <a:spLocks noChangeArrowheads="1"/>
            </p:cNvSpPr>
            <p:nvPr/>
          </p:nvSpPr>
          <p:spPr bwMode="auto">
            <a:xfrm>
              <a:off x="3397" y="229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78" name="Rectangle 740"/>
            <p:cNvSpPr>
              <a:spLocks noChangeArrowheads="1"/>
            </p:cNvSpPr>
            <p:nvPr/>
          </p:nvSpPr>
          <p:spPr bwMode="auto">
            <a:xfrm>
              <a:off x="3934" y="229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79" name="Rectangle 741"/>
            <p:cNvSpPr>
              <a:spLocks noChangeArrowheads="1"/>
            </p:cNvSpPr>
            <p:nvPr/>
          </p:nvSpPr>
          <p:spPr bwMode="auto">
            <a:xfrm>
              <a:off x="4471" y="229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0" name="Rectangle 742"/>
            <p:cNvSpPr>
              <a:spLocks noChangeArrowheads="1"/>
            </p:cNvSpPr>
            <p:nvPr/>
          </p:nvSpPr>
          <p:spPr bwMode="auto">
            <a:xfrm>
              <a:off x="5008" y="229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1" name="Rectangle 743"/>
            <p:cNvSpPr>
              <a:spLocks noChangeArrowheads="1"/>
            </p:cNvSpPr>
            <p:nvPr/>
          </p:nvSpPr>
          <p:spPr bwMode="auto">
            <a:xfrm>
              <a:off x="177" y="2457"/>
              <a:ext cx="1610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2" name="Rectangle 744"/>
            <p:cNvSpPr>
              <a:spLocks noChangeArrowheads="1"/>
            </p:cNvSpPr>
            <p:nvPr/>
          </p:nvSpPr>
          <p:spPr bwMode="auto">
            <a:xfrm>
              <a:off x="1787" y="245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3" name="Rectangle 745"/>
            <p:cNvSpPr>
              <a:spLocks noChangeArrowheads="1"/>
            </p:cNvSpPr>
            <p:nvPr/>
          </p:nvSpPr>
          <p:spPr bwMode="auto">
            <a:xfrm>
              <a:off x="2324" y="2457"/>
              <a:ext cx="536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4" name="Rectangle 746"/>
            <p:cNvSpPr>
              <a:spLocks noChangeArrowheads="1"/>
            </p:cNvSpPr>
            <p:nvPr/>
          </p:nvSpPr>
          <p:spPr bwMode="auto">
            <a:xfrm>
              <a:off x="2860" y="245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5" name="Rectangle 747"/>
            <p:cNvSpPr>
              <a:spLocks noChangeArrowheads="1"/>
            </p:cNvSpPr>
            <p:nvPr/>
          </p:nvSpPr>
          <p:spPr bwMode="auto">
            <a:xfrm>
              <a:off x="3397" y="245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6" name="Rectangle 748"/>
            <p:cNvSpPr>
              <a:spLocks noChangeArrowheads="1"/>
            </p:cNvSpPr>
            <p:nvPr/>
          </p:nvSpPr>
          <p:spPr bwMode="auto">
            <a:xfrm>
              <a:off x="3934" y="245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7" name="Rectangle 749"/>
            <p:cNvSpPr>
              <a:spLocks noChangeArrowheads="1"/>
            </p:cNvSpPr>
            <p:nvPr/>
          </p:nvSpPr>
          <p:spPr bwMode="auto">
            <a:xfrm>
              <a:off x="4471" y="245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8" name="Rectangle 750"/>
            <p:cNvSpPr>
              <a:spLocks noChangeArrowheads="1"/>
            </p:cNvSpPr>
            <p:nvPr/>
          </p:nvSpPr>
          <p:spPr bwMode="auto">
            <a:xfrm>
              <a:off x="5008" y="245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9" name="Rectangle 751"/>
            <p:cNvSpPr>
              <a:spLocks noChangeArrowheads="1"/>
            </p:cNvSpPr>
            <p:nvPr/>
          </p:nvSpPr>
          <p:spPr bwMode="auto">
            <a:xfrm>
              <a:off x="177" y="2617"/>
              <a:ext cx="1610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90" name="Rectangle 752"/>
            <p:cNvSpPr>
              <a:spLocks noChangeArrowheads="1"/>
            </p:cNvSpPr>
            <p:nvPr/>
          </p:nvSpPr>
          <p:spPr bwMode="auto">
            <a:xfrm>
              <a:off x="1787" y="261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91" name="Rectangle 753"/>
            <p:cNvSpPr>
              <a:spLocks noChangeArrowheads="1"/>
            </p:cNvSpPr>
            <p:nvPr/>
          </p:nvSpPr>
          <p:spPr bwMode="auto">
            <a:xfrm>
              <a:off x="2324" y="2617"/>
              <a:ext cx="536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92" name="Rectangle 754"/>
            <p:cNvSpPr>
              <a:spLocks noChangeArrowheads="1"/>
            </p:cNvSpPr>
            <p:nvPr/>
          </p:nvSpPr>
          <p:spPr bwMode="auto">
            <a:xfrm>
              <a:off x="2860" y="261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93" name="Rectangle 755"/>
            <p:cNvSpPr>
              <a:spLocks noChangeArrowheads="1"/>
            </p:cNvSpPr>
            <p:nvPr/>
          </p:nvSpPr>
          <p:spPr bwMode="auto">
            <a:xfrm>
              <a:off x="3397" y="261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94" name="Rectangle 756"/>
            <p:cNvSpPr>
              <a:spLocks noChangeArrowheads="1"/>
            </p:cNvSpPr>
            <p:nvPr/>
          </p:nvSpPr>
          <p:spPr bwMode="auto">
            <a:xfrm>
              <a:off x="3934" y="261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95" name="Rectangle 757"/>
            <p:cNvSpPr>
              <a:spLocks noChangeArrowheads="1"/>
            </p:cNvSpPr>
            <p:nvPr/>
          </p:nvSpPr>
          <p:spPr bwMode="auto">
            <a:xfrm>
              <a:off x="4471" y="261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96" name="Rectangle 758"/>
            <p:cNvSpPr>
              <a:spLocks noChangeArrowheads="1"/>
            </p:cNvSpPr>
            <p:nvPr/>
          </p:nvSpPr>
          <p:spPr bwMode="auto">
            <a:xfrm>
              <a:off x="5008" y="261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97" name="Rectangle 759"/>
            <p:cNvSpPr>
              <a:spLocks noChangeArrowheads="1"/>
            </p:cNvSpPr>
            <p:nvPr/>
          </p:nvSpPr>
          <p:spPr bwMode="auto">
            <a:xfrm>
              <a:off x="177" y="2776"/>
              <a:ext cx="1610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98" name="Rectangle 760"/>
            <p:cNvSpPr>
              <a:spLocks noChangeArrowheads="1"/>
            </p:cNvSpPr>
            <p:nvPr/>
          </p:nvSpPr>
          <p:spPr bwMode="auto">
            <a:xfrm>
              <a:off x="1787" y="277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99" name="Rectangle 761"/>
            <p:cNvSpPr>
              <a:spLocks noChangeArrowheads="1"/>
            </p:cNvSpPr>
            <p:nvPr/>
          </p:nvSpPr>
          <p:spPr bwMode="auto">
            <a:xfrm>
              <a:off x="2324" y="2776"/>
              <a:ext cx="536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00" name="Rectangle 762"/>
            <p:cNvSpPr>
              <a:spLocks noChangeArrowheads="1"/>
            </p:cNvSpPr>
            <p:nvPr/>
          </p:nvSpPr>
          <p:spPr bwMode="auto">
            <a:xfrm>
              <a:off x="2860" y="277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01" name="Rectangle 763"/>
            <p:cNvSpPr>
              <a:spLocks noChangeArrowheads="1"/>
            </p:cNvSpPr>
            <p:nvPr/>
          </p:nvSpPr>
          <p:spPr bwMode="auto">
            <a:xfrm>
              <a:off x="3397" y="277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02" name="Rectangle 764"/>
            <p:cNvSpPr>
              <a:spLocks noChangeArrowheads="1"/>
            </p:cNvSpPr>
            <p:nvPr/>
          </p:nvSpPr>
          <p:spPr bwMode="auto">
            <a:xfrm>
              <a:off x="3934" y="277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03" name="Rectangle 765"/>
            <p:cNvSpPr>
              <a:spLocks noChangeArrowheads="1"/>
            </p:cNvSpPr>
            <p:nvPr/>
          </p:nvSpPr>
          <p:spPr bwMode="auto">
            <a:xfrm>
              <a:off x="4471" y="277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04" name="Rectangle 766"/>
            <p:cNvSpPr>
              <a:spLocks noChangeArrowheads="1"/>
            </p:cNvSpPr>
            <p:nvPr/>
          </p:nvSpPr>
          <p:spPr bwMode="auto">
            <a:xfrm>
              <a:off x="5008" y="2776"/>
              <a:ext cx="537" cy="16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05" name="Rectangle 767"/>
            <p:cNvSpPr>
              <a:spLocks noChangeArrowheads="1"/>
            </p:cNvSpPr>
            <p:nvPr/>
          </p:nvSpPr>
          <p:spPr bwMode="auto">
            <a:xfrm>
              <a:off x="177" y="2940"/>
              <a:ext cx="1610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06" name="Rectangle 768"/>
            <p:cNvSpPr>
              <a:spLocks noChangeArrowheads="1"/>
            </p:cNvSpPr>
            <p:nvPr/>
          </p:nvSpPr>
          <p:spPr bwMode="auto">
            <a:xfrm>
              <a:off x="1787" y="294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07" name="Rectangle 769"/>
            <p:cNvSpPr>
              <a:spLocks noChangeArrowheads="1"/>
            </p:cNvSpPr>
            <p:nvPr/>
          </p:nvSpPr>
          <p:spPr bwMode="auto">
            <a:xfrm>
              <a:off x="2324" y="2940"/>
              <a:ext cx="536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08" name="Rectangle 770"/>
            <p:cNvSpPr>
              <a:spLocks noChangeArrowheads="1"/>
            </p:cNvSpPr>
            <p:nvPr/>
          </p:nvSpPr>
          <p:spPr bwMode="auto">
            <a:xfrm>
              <a:off x="2860" y="294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09" name="Rectangle 771"/>
            <p:cNvSpPr>
              <a:spLocks noChangeArrowheads="1"/>
            </p:cNvSpPr>
            <p:nvPr/>
          </p:nvSpPr>
          <p:spPr bwMode="auto">
            <a:xfrm>
              <a:off x="3397" y="294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10" name="Rectangle 772"/>
            <p:cNvSpPr>
              <a:spLocks noChangeArrowheads="1"/>
            </p:cNvSpPr>
            <p:nvPr/>
          </p:nvSpPr>
          <p:spPr bwMode="auto">
            <a:xfrm>
              <a:off x="3934" y="294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11" name="Rectangle 773"/>
            <p:cNvSpPr>
              <a:spLocks noChangeArrowheads="1"/>
            </p:cNvSpPr>
            <p:nvPr/>
          </p:nvSpPr>
          <p:spPr bwMode="auto">
            <a:xfrm>
              <a:off x="4471" y="294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12" name="Rectangle 774"/>
            <p:cNvSpPr>
              <a:spLocks noChangeArrowheads="1"/>
            </p:cNvSpPr>
            <p:nvPr/>
          </p:nvSpPr>
          <p:spPr bwMode="auto">
            <a:xfrm>
              <a:off x="5008" y="2940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13" name="Rectangle 775"/>
            <p:cNvSpPr>
              <a:spLocks noChangeArrowheads="1"/>
            </p:cNvSpPr>
            <p:nvPr/>
          </p:nvSpPr>
          <p:spPr bwMode="auto">
            <a:xfrm>
              <a:off x="177" y="3099"/>
              <a:ext cx="1610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14" name="Rectangle 776"/>
            <p:cNvSpPr>
              <a:spLocks noChangeArrowheads="1"/>
            </p:cNvSpPr>
            <p:nvPr/>
          </p:nvSpPr>
          <p:spPr bwMode="auto">
            <a:xfrm>
              <a:off x="1787" y="3099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15" name="Rectangle 777"/>
            <p:cNvSpPr>
              <a:spLocks noChangeArrowheads="1"/>
            </p:cNvSpPr>
            <p:nvPr/>
          </p:nvSpPr>
          <p:spPr bwMode="auto">
            <a:xfrm>
              <a:off x="2324" y="3099"/>
              <a:ext cx="536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16" name="Rectangle 778"/>
            <p:cNvSpPr>
              <a:spLocks noChangeArrowheads="1"/>
            </p:cNvSpPr>
            <p:nvPr/>
          </p:nvSpPr>
          <p:spPr bwMode="auto">
            <a:xfrm>
              <a:off x="2860" y="3099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17" name="Rectangle 779"/>
            <p:cNvSpPr>
              <a:spLocks noChangeArrowheads="1"/>
            </p:cNvSpPr>
            <p:nvPr/>
          </p:nvSpPr>
          <p:spPr bwMode="auto">
            <a:xfrm>
              <a:off x="3397" y="3099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18" name="Rectangle 780"/>
            <p:cNvSpPr>
              <a:spLocks noChangeArrowheads="1"/>
            </p:cNvSpPr>
            <p:nvPr/>
          </p:nvSpPr>
          <p:spPr bwMode="auto">
            <a:xfrm>
              <a:off x="3934" y="3099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19" name="Rectangle 781"/>
            <p:cNvSpPr>
              <a:spLocks noChangeArrowheads="1"/>
            </p:cNvSpPr>
            <p:nvPr/>
          </p:nvSpPr>
          <p:spPr bwMode="auto">
            <a:xfrm>
              <a:off x="4471" y="3099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20" name="Rectangle 782"/>
            <p:cNvSpPr>
              <a:spLocks noChangeArrowheads="1"/>
            </p:cNvSpPr>
            <p:nvPr/>
          </p:nvSpPr>
          <p:spPr bwMode="auto">
            <a:xfrm>
              <a:off x="5008" y="3099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21" name="Rectangle 783"/>
            <p:cNvSpPr>
              <a:spLocks noChangeArrowheads="1"/>
            </p:cNvSpPr>
            <p:nvPr/>
          </p:nvSpPr>
          <p:spPr bwMode="auto">
            <a:xfrm>
              <a:off x="177" y="3259"/>
              <a:ext cx="1610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22" name="Rectangle 784"/>
            <p:cNvSpPr>
              <a:spLocks noChangeArrowheads="1"/>
            </p:cNvSpPr>
            <p:nvPr/>
          </p:nvSpPr>
          <p:spPr bwMode="auto">
            <a:xfrm>
              <a:off x="1787" y="325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23" name="Rectangle 785"/>
            <p:cNvSpPr>
              <a:spLocks noChangeArrowheads="1"/>
            </p:cNvSpPr>
            <p:nvPr/>
          </p:nvSpPr>
          <p:spPr bwMode="auto">
            <a:xfrm>
              <a:off x="2324" y="3259"/>
              <a:ext cx="536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24" name="Rectangle 786"/>
            <p:cNvSpPr>
              <a:spLocks noChangeArrowheads="1"/>
            </p:cNvSpPr>
            <p:nvPr/>
          </p:nvSpPr>
          <p:spPr bwMode="auto">
            <a:xfrm>
              <a:off x="2860" y="325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25" name="Rectangle 787"/>
            <p:cNvSpPr>
              <a:spLocks noChangeArrowheads="1"/>
            </p:cNvSpPr>
            <p:nvPr/>
          </p:nvSpPr>
          <p:spPr bwMode="auto">
            <a:xfrm>
              <a:off x="3397" y="325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26" name="Rectangle 788"/>
            <p:cNvSpPr>
              <a:spLocks noChangeArrowheads="1"/>
            </p:cNvSpPr>
            <p:nvPr/>
          </p:nvSpPr>
          <p:spPr bwMode="auto">
            <a:xfrm>
              <a:off x="3934" y="325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27" name="Rectangle 789"/>
            <p:cNvSpPr>
              <a:spLocks noChangeArrowheads="1"/>
            </p:cNvSpPr>
            <p:nvPr/>
          </p:nvSpPr>
          <p:spPr bwMode="auto">
            <a:xfrm>
              <a:off x="4471" y="325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28" name="Rectangle 790"/>
            <p:cNvSpPr>
              <a:spLocks noChangeArrowheads="1"/>
            </p:cNvSpPr>
            <p:nvPr/>
          </p:nvSpPr>
          <p:spPr bwMode="auto">
            <a:xfrm>
              <a:off x="5008" y="3259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29" name="Rectangle 791"/>
            <p:cNvSpPr>
              <a:spLocks noChangeArrowheads="1"/>
            </p:cNvSpPr>
            <p:nvPr/>
          </p:nvSpPr>
          <p:spPr bwMode="auto">
            <a:xfrm>
              <a:off x="177" y="3418"/>
              <a:ext cx="1610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30" name="Rectangle 792"/>
            <p:cNvSpPr>
              <a:spLocks noChangeArrowheads="1"/>
            </p:cNvSpPr>
            <p:nvPr/>
          </p:nvSpPr>
          <p:spPr bwMode="auto">
            <a:xfrm>
              <a:off x="1787" y="341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31" name="Rectangle 793"/>
            <p:cNvSpPr>
              <a:spLocks noChangeArrowheads="1"/>
            </p:cNvSpPr>
            <p:nvPr/>
          </p:nvSpPr>
          <p:spPr bwMode="auto">
            <a:xfrm>
              <a:off x="2324" y="3418"/>
              <a:ext cx="536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32" name="Rectangle 794"/>
            <p:cNvSpPr>
              <a:spLocks noChangeArrowheads="1"/>
            </p:cNvSpPr>
            <p:nvPr/>
          </p:nvSpPr>
          <p:spPr bwMode="auto">
            <a:xfrm>
              <a:off x="2860" y="341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33" name="Rectangle 795"/>
            <p:cNvSpPr>
              <a:spLocks noChangeArrowheads="1"/>
            </p:cNvSpPr>
            <p:nvPr/>
          </p:nvSpPr>
          <p:spPr bwMode="auto">
            <a:xfrm>
              <a:off x="3397" y="341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34" name="Rectangle 796"/>
            <p:cNvSpPr>
              <a:spLocks noChangeArrowheads="1"/>
            </p:cNvSpPr>
            <p:nvPr/>
          </p:nvSpPr>
          <p:spPr bwMode="auto">
            <a:xfrm>
              <a:off x="3934" y="341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35" name="Rectangle 797"/>
            <p:cNvSpPr>
              <a:spLocks noChangeArrowheads="1"/>
            </p:cNvSpPr>
            <p:nvPr/>
          </p:nvSpPr>
          <p:spPr bwMode="auto">
            <a:xfrm>
              <a:off x="4471" y="341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36" name="Rectangle 798"/>
            <p:cNvSpPr>
              <a:spLocks noChangeArrowheads="1"/>
            </p:cNvSpPr>
            <p:nvPr/>
          </p:nvSpPr>
          <p:spPr bwMode="auto">
            <a:xfrm>
              <a:off x="5008" y="3418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37" name="Rectangle 799"/>
            <p:cNvSpPr>
              <a:spLocks noChangeArrowheads="1"/>
            </p:cNvSpPr>
            <p:nvPr/>
          </p:nvSpPr>
          <p:spPr bwMode="auto">
            <a:xfrm>
              <a:off x="177" y="3577"/>
              <a:ext cx="1610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38" name="Rectangle 800"/>
            <p:cNvSpPr>
              <a:spLocks noChangeArrowheads="1"/>
            </p:cNvSpPr>
            <p:nvPr/>
          </p:nvSpPr>
          <p:spPr bwMode="auto">
            <a:xfrm>
              <a:off x="1787" y="357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39" name="Rectangle 801"/>
            <p:cNvSpPr>
              <a:spLocks noChangeArrowheads="1"/>
            </p:cNvSpPr>
            <p:nvPr/>
          </p:nvSpPr>
          <p:spPr bwMode="auto">
            <a:xfrm>
              <a:off x="2324" y="3577"/>
              <a:ext cx="536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0" name="Rectangle 802"/>
            <p:cNvSpPr>
              <a:spLocks noChangeArrowheads="1"/>
            </p:cNvSpPr>
            <p:nvPr/>
          </p:nvSpPr>
          <p:spPr bwMode="auto">
            <a:xfrm>
              <a:off x="2860" y="357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1" name="Rectangle 803"/>
            <p:cNvSpPr>
              <a:spLocks noChangeArrowheads="1"/>
            </p:cNvSpPr>
            <p:nvPr/>
          </p:nvSpPr>
          <p:spPr bwMode="auto">
            <a:xfrm>
              <a:off x="3397" y="357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2" name="Rectangle 804"/>
            <p:cNvSpPr>
              <a:spLocks noChangeArrowheads="1"/>
            </p:cNvSpPr>
            <p:nvPr/>
          </p:nvSpPr>
          <p:spPr bwMode="auto">
            <a:xfrm>
              <a:off x="3934" y="357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3" name="Rectangle 805"/>
            <p:cNvSpPr>
              <a:spLocks noChangeArrowheads="1"/>
            </p:cNvSpPr>
            <p:nvPr/>
          </p:nvSpPr>
          <p:spPr bwMode="auto">
            <a:xfrm>
              <a:off x="4471" y="357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4" name="Rectangle 806"/>
            <p:cNvSpPr>
              <a:spLocks noChangeArrowheads="1"/>
            </p:cNvSpPr>
            <p:nvPr/>
          </p:nvSpPr>
          <p:spPr bwMode="auto">
            <a:xfrm>
              <a:off x="5008" y="3577"/>
              <a:ext cx="537" cy="16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5" name="Rectangle 807"/>
            <p:cNvSpPr>
              <a:spLocks noChangeArrowheads="1"/>
            </p:cNvSpPr>
            <p:nvPr/>
          </p:nvSpPr>
          <p:spPr bwMode="auto">
            <a:xfrm>
              <a:off x="177" y="3737"/>
              <a:ext cx="1610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6" name="Rectangle 808"/>
            <p:cNvSpPr>
              <a:spLocks noChangeArrowheads="1"/>
            </p:cNvSpPr>
            <p:nvPr/>
          </p:nvSpPr>
          <p:spPr bwMode="auto">
            <a:xfrm>
              <a:off x="1787" y="373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7" name="Rectangle 809"/>
            <p:cNvSpPr>
              <a:spLocks noChangeArrowheads="1"/>
            </p:cNvSpPr>
            <p:nvPr/>
          </p:nvSpPr>
          <p:spPr bwMode="auto">
            <a:xfrm>
              <a:off x="2324" y="3737"/>
              <a:ext cx="536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8" name="Rectangle 810"/>
            <p:cNvSpPr>
              <a:spLocks noChangeArrowheads="1"/>
            </p:cNvSpPr>
            <p:nvPr/>
          </p:nvSpPr>
          <p:spPr bwMode="auto">
            <a:xfrm>
              <a:off x="2860" y="373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9" name="Rectangle 811"/>
            <p:cNvSpPr>
              <a:spLocks noChangeArrowheads="1"/>
            </p:cNvSpPr>
            <p:nvPr/>
          </p:nvSpPr>
          <p:spPr bwMode="auto">
            <a:xfrm>
              <a:off x="3397" y="373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50" name="Rectangle 812"/>
            <p:cNvSpPr>
              <a:spLocks noChangeArrowheads="1"/>
            </p:cNvSpPr>
            <p:nvPr/>
          </p:nvSpPr>
          <p:spPr bwMode="auto">
            <a:xfrm>
              <a:off x="3934" y="373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51" name="Rectangle 813"/>
            <p:cNvSpPr>
              <a:spLocks noChangeArrowheads="1"/>
            </p:cNvSpPr>
            <p:nvPr/>
          </p:nvSpPr>
          <p:spPr bwMode="auto">
            <a:xfrm>
              <a:off x="4471" y="373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52" name="Rectangle 814"/>
            <p:cNvSpPr>
              <a:spLocks noChangeArrowheads="1"/>
            </p:cNvSpPr>
            <p:nvPr/>
          </p:nvSpPr>
          <p:spPr bwMode="auto">
            <a:xfrm>
              <a:off x="5008" y="3737"/>
              <a:ext cx="537" cy="15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53" name="Rectangle 815"/>
            <p:cNvSpPr>
              <a:spLocks noChangeArrowheads="1"/>
            </p:cNvSpPr>
            <p:nvPr/>
          </p:nvSpPr>
          <p:spPr bwMode="auto">
            <a:xfrm>
              <a:off x="177" y="3896"/>
              <a:ext cx="1610" cy="164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54" name="Rectangle 816"/>
            <p:cNvSpPr>
              <a:spLocks noChangeArrowheads="1"/>
            </p:cNvSpPr>
            <p:nvPr/>
          </p:nvSpPr>
          <p:spPr bwMode="auto">
            <a:xfrm>
              <a:off x="1787" y="3896"/>
              <a:ext cx="537" cy="164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55" name="Rectangle 817"/>
            <p:cNvSpPr>
              <a:spLocks noChangeArrowheads="1"/>
            </p:cNvSpPr>
            <p:nvPr/>
          </p:nvSpPr>
          <p:spPr bwMode="auto">
            <a:xfrm>
              <a:off x="2324" y="3896"/>
              <a:ext cx="536" cy="164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56" name="Rectangle 818"/>
            <p:cNvSpPr>
              <a:spLocks noChangeArrowheads="1"/>
            </p:cNvSpPr>
            <p:nvPr/>
          </p:nvSpPr>
          <p:spPr bwMode="auto">
            <a:xfrm>
              <a:off x="2860" y="3896"/>
              <a:ext cx="537" cy="164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57" name="Rectangle 819"/>
            <p:cNvSpPr>
              <a:spLocks noChangeArrowheads="1"/>
            </p:cNvSpPr>
            <p:nvPr/>
          </p:nvSpPr>
          <p:spPr bwMode="auto">
            <a:xfrm>
              <a:off x="3397" y="3896"/>
              <a:ext cx="537" cy="164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58" name="Rectangle 820"/>
            <p:cNvSpPr>
              <a:spLocks noChangeArrowheads="1"/>
            </p:cNvSpPr>
            <p:nvPr/>
          </p:nvSpPr>
          <p:spPr bwMode="auto">
            <a:xfrm>
              <a:off x="3934" y="3896"/>
              <a:ext cx="1074" cy="164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59" name="Rectangle 821"/>
            <p:cNvSpPr>
              <a:spLocks noChangeArrowheads="1"/>
            </p:cNvSpPr>
            <p:nvPr/>
          </p:nvSpPr>
          <p:spPr bwMode="auto">
            <a:xfrm>
              <a:off x="5008" y="3896"/>
              <a:ext cx="537" cy="164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60" name="Line 822"/>
            <p:cNvSpPr>
              <a:spLocks noChangeShapeType="1"/>
            </p:cNvSpPr>
            <p:nvPr/>
          </p:nvSpPr>
          <p:spPr bwMode="auto">
            <a:xfrm>
              <a:off x="1787" y="833"/>
              <a:ext cx="0" cy="323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61" name="Line 823"/>
            <p:cNvSpPr>
              <a:spLocks noChangeShapeType="1"/>
            </p:cNvSpPr>
            <p:nvPr/>
          </p:nvSpPr>
          <p:spPr bwMode="auto">
            <a:xfrm>
              <a:off x="2324" y="833"/>
              <a:ext cx="0" cy="323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62" name="Line 824"/>
            <p:cNvSpPr>
              <a:spLocks noChangeShapeType="1"/>
            </p:cNvSpPr>
            <p:nvPr/>
          </p:nvSpPr>
          <p:spPr bwMode="auto">
            <a:xfrm>
              <a:off x="2860" y="833"/>
              <a:ext cx="0" cy="323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63" name="Line 825"/>
            <p:cNvSpPr>
              <a:spLocks noChangeShapeType="1"/>
            </p:cNvSpPr>
            <p:nvPr/>
          </p:nvSpPr>
          <p:spPr bwMode="auto">
            <a:xfrm>
              <a:off x="3397" y="833"/>
              <a:ext cx="0" cy="323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64" name="Line 826"/>
            <p:cNvSpPr>
              <a:spLocks noChangeShapeType="1"/>
            </p:cNvSpPr>
            <p:nvPr/>
          </p:nvSpPr>
          <p:spPr bwMode="auto">
            <a:xfrm>
              <a:off x="3934" y="833"/>
              <a:ext cx="0" cy="323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65" name="Line 827"/>
            <p:cNvSpPr>
              <a:spLocks noChangeShapeType="1"/>
            </p:cNvSpPr>
            <p:nvPr/>
          </p:nvSpPr>
          <p:spPr bwMode="auto">
            <a:xfrm>
              <a:off x="4471" y="833"/>
              <a:ext cx="0" cy="3067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66" name="Line 828"/>
            <p:cNvSpPr>
              <a:spLocks noChangeShapeType="1"/>
            </p:cNvSpPr>
            <p:nvPr/>
          </p:nvSpPr>
          <p:spPr bwMode="auto">
            <a:xfrm>
              <a:off x="5008" y="833"/>
              <a:ext cx="0" cy="323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67" name="Line 829"/>
            <p:cNvSpPr>
              <a:spLocks noChangeShapeType="1"/>
            </p:cNvSpPr>
            <p:nvPr/>
          </p:nvSpPr>
          <p:spPr bwMode="auto">
            <a:xfrm>
              <a:off x="173" y="1019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68" name="Line 830"/>
            <p:cNvSpPr>
              <a:spLocks noChangeShapeType="1"/>
            </p:cNvSpPr>
            <p:nvPr/>
          </p:nvSpPr>
          <p:spPr bwMode="auto">
            <a:xfrm>
              <a:off x="173" y="1178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69" name="Line 831"/>
            <p:cNvSpPr>
              <a:spLocks noChangeShapeType="1"/>
            </p:cNvSpPr>
            <p:nvPr/>
          </p:nvSpPr>
          <p:spPr bwMode="auto">
            <a:xfrm>
              <a:off x="173" y="1338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70" name="Line 832"/>
            <p:cNvSpPr>
              <a:spLocks noChangeShapeType="1"/>
            </p:cNvSpPr>
            <p:nvPr/>
          </p:nvSpPr>
          <p:spPr bwMode="auto">
            <a:xfrm>
              <a:off x="173" y="1497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71" name="Line 833"/>
            <p:cNvSpPr>
              <a:spLocks noChangeShapeType="1"/>
            </p:cNvSpPr>
            <p:nvPr/>
          </p:nvSpPr>
          <p:spPr bwMode="auto">
            <a:xfrm>
              <a:off x="173" y="1656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72" name="Line 834"/>
            <p:cNvSpPr>
              <a:spLocks noChangeShapeType="1"/>
            </p:cNvSpPr>
            <p:nvPr/>
          </p:nvSpPr>
          <p:spPr bwMode="auto">
            <a:xfrm>
              <a:off x="173" y="1820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73" name="Line 835"/>
            <p:cNvSpPr>
              <a:spLocks noChangeShapeType="1"/>
            </p:cNvSpPr>
            <p:nvPr/>
          </p:nvSpPr>
          <p:spPr bwMode="auto">
            <a:xfrm>
              <a:off x="173" y="1980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74" name="Line 836"/>
            <p:cNvSpPr>
              <a:spLocks noChangeShapeType="1"/>
            </p:cNvSpPr>
            <p:nvPr/>
          </p:nvSpPr>
          <p:spPr bwMode="auto">
            <a:xfrm>
              <a:off x="173" y="2139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75" name="Line 837"/>
            <p:cNvSpPr>
              <a:spLocks noChangeShapeType="1"/>
            </p:cNvSpPr>
            <p:nvPr/>
          </p:nvSpPr>
          <p:spPr bwMode="auto">
            <a:xfrm>
              <a:off x="173" y="2298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76" name="Line 838"/>
            <p:cNvSpPr>
              <a:spLocks noChangeShapeType="1"/>
            </p:cNvSpPr>
            <p:nvPr/>
          </p:nvSpPr>
          <p:spPr bwMode="auto">
            <a:xfrm>
              <a:off x="173" y="2457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77" name="Line 839"/>
            <p:cNvSpPr>
              <a:spLocks noChangeShapeType="1"/>
            </p:cNvSpPr>
            <p:nvPr/>
          </p:nvSpPr>
          <p:spPr bwMode="auto">
            <a:xfrm>
              <a:off x="173" y="2617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78" name="Line 840"/>
            <p:cNvSpPr>
              <a:spLocks noChangeShapeType="1"/>
            </p:cNvSpPr>
            <p:nvPr/>
          </p:nvSpPr>
          <p:spPr bwMode="auto">
            <a:xfrm>
              <a:off x="173" y="2776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79" name="Line 841"/>
            <p:cNvSpPr>
              <a:spLocks noChangeShapeType="1"/>
            </p:cNvSpPr>
            <p:nvPr/>
          </p:nvSpPr>
          <p:spPr bwMode="auto">
            <a:xfrm>
              <a:off x="173" y="2940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80" name="Line 842"/>
            <p:cNvSpPr>
              <a:spLocks noChangeShapeType="1"/>
            </p:cNvSpPr>
            <p:nvPr/>
          </p:nvSpPr>
          <p:spPr bwMode="auto">
            <a:xfrm>
              <a:off x="173" y="3099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81" name="Line 843"/>
            <p:cNvSpPr>
              <a:spLocks noChangeShapeType="1"/>
            </p:cNvSpPr>
            <p:nvPr/>
          </p:nvSpPr>
          <p:spPr bwMode="auto">
            <a:xfrm>
              <a:off x="173" y="3259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82" name="Line 844"/>
            <p:cNvSpPr>
              <a:spLocks noChangeShapeType="1"/>
            </p:cNvSpPr>
            <p:nvPr/>
          </p:nvSpPr>
          <p:spPr bwMode="auto">
            <a:xfrm>
              <a:off x="173" y="3418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83" name="Line 845"/>
            <p:cNvSpPr>
              <a:spLocks noChangeShapeType="1"/>
            </p:cNvSpPr>
            <p:nvPr/>
          </p:nvSpPr>
          <p:spPr bwMode="auto">
            <a:xfrm>
              <a:off x="173" y="3577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84" name="Line 846"/>
            <p:cNvSpPr>
              <a:spLocks noChangeShapeType="1"/>
            </p:cNvSpPr>
            <p:nvPr/>
          </p:nvSpPr>
          <p:spPr bwMode="auto">
            <a:xfrm>
              <a:off x="173" y="3737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85" name="Line 847"/>
            <p:cNvSpPr>
              <a:spLocks noChangeShapeType="1"/>
            </p:cNvSpPr>
            <p:nvPr/>
          </p:nvSpPr>
          <p:spPr bwMode="auto">
            <a:xfrm>
              <a:off x="173" y="3896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86" name="Line 848"/>
            <p:cNvSpPr>
              <a:spLocks noChangeShapeType="1"/>
            </p:cNvSpPr>
            <p:nvPr/>
          </p:nvSpPr>
          <p:spPr bwMode="auto">
            <a:xfrm>
              <a:off x="177" y="833"/>
              <a:ext cx="0" cy="323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87" name="Line 849"/>
            <p:cNvSpPr>
              <a:spLocks noChangeShapeType="1"/>
            </p:cNvSpPr>
            <p:nvPr/>
          </p:nvSpPr>
          <p:spPr bwMode="auto">
            <a:xfrm>
              <a:off x="5545" y="833"/>
              <a:ext cx="0" cy="323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88" name="Line 850"/>
            <p:cNvSpPr>
              <a:spLocks noChangeShapeType="1"/>
            </p:cNvSpPr>
            <p:nvPr/>
          </p:nvSpPr>
          <p:spPr bwMode="auto">
            <a:xfrm>
              <a:off x="173" y="837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89" name="Line 851"/>
            <p:cNvSpPr>
              <a:spLocks noChangeShapeType="1"/>
            </p:cNvSpPr>
            <p:nvPr/>
          </p:nvSpPr>
          <p:spPr bwMode="auto">
            <a:xfrm>
              <a:off x="173" y="4060"/>
              <a:ext cx="537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90" name="Rectangle 852"/>
            <p:cNvSpPr>
              <a:spLocks noChangeArrowheads="1"/>
            </p:cNvSpPr>
            <p:nvPr/>
          </p:nvSpPr>
          <p:spPr bwMode="auto">
            <a:xfrm>
              <a:off x="1949" y="858"/>
              <a:ext cx="45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January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91" name="Rectangle 853"/>
            <p:cNvSpPr>
              <a:spLocks noChangeArrowheads="1"/>
            </p:cNvSpPr>
            <p:nvPr/>
          </p:nvSpPr>
          <p:spPr bwMode="auto">
            <a:xfrm>
              <a:off x="2428" y="858"/>
              <a:ext cx="50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February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92" name="Rectangle 854"/>
            <p:cNvSpPr>
              <a:spLocks noChangeArrowheads="1"/>
            </p:cNvSpPr>
            <p:nvPr/>
          </p:nvSpPr>
          <p:spPr bwMode="auto">
            <a:xfrm>
              <a:off x="3085" y="858"/>
              <a:ext cx="38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March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93" name="Rectangle 855"/>
            <p:cNvSpPr>
              <a:spLocks noChangeArrowheads="1"/>
            </p:cNvSpPr>
            <p:nvPr/>
          </p:nvSpPr>
          <p:spPr bwMode="auto">
            <a:xfrm>
              <a:off x="3701" y="858"/>
              <a:ext cx="30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April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94" name="Rectangle 856"/>
            <p:cNvSpPr>
              <a:spLocks noChangeArrowheads="1"/>
            </p:cNvSpPr>
            <p:nvPr/>
          </p:nvSpPr>
          <p:spPr bwMode="auto">
            <a:xfrm>
              <a:off x="4262" y="858"/>
              <a:ext cx="28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95" name="Rectangle 857"/>
            <p:cNvSpPr>
              <a:spLocks noChangeArrowheads="1"/>
            </p:cNvSpPr>
            <p:nvPr/>
          </p:nvSpPr>
          <p:spPr bwMode="auto">
            <a:xfrm>
              <a:off x="4787" y="858"/>
              <a:ext cx="29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June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96" name="Rectangle 858"/>
            <p:cNvSpPr>
              <a:spLocks noChangeArrowheads="1"/>
            </p:cNvSpPr>
            <p:nvPr/>
          </p:nvSpPr>
          <p:spPr bwMode="auto">
            <a:xfrm>
              <a:off x="5303" y="858"/>
              <a:ext cx="32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Total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97" name="Rectangle 859"/>
            <p:cNvSpPr>
              <a:spLocks noChangeArrowheads="1"/>
            </p:cNvSpPr>
            <p:nvPr/>
          </p:nvSpPr>
          <p:spPr bwMode="auto">
            <a:xfrm>
              <a:off x="182" y="1028"/>
              <a:ext cx="90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Demand forecast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98" name="Rectangle 860"/>
            <p:cNvSpPr>
              <a:spLocks noChangeArrowheads="1"/>
            </p:cNvSpPr>
            <p:nvPr/>
          </p:nvSpPr>
          <p:spPr bwMode="auto">
            <a:xfrm>
              <a:off x="2061" y="1028"/>
              <a:ext cx="33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2,250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99" name="Rectangle 861"/>
            <p:cNvSpPr>
              <a:spLocks noChangeArrowheads="1"/>
            </p:cNvSpPr>
            <p:nvPr/>
          </p:nvSpPr>
          <p:spPr bwMode="auto">
            <a:xfrm>
              <a:off x="2598" y="1028"/>
              <a:ext cx="33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1,450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700" name="Rectangle 862"/>
            <p:cNvSpPr>
              <a:spLocks noChangeArrowheads="1"/>
            </p:cNvSpPr>
            <p:nvPr/>
          </p:nvSpPr>
          <p:spPr bwMode="auto">
            <a:xfrm>
              <a:off x="3135" y="1028"/>
              <a:ext cx="33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1,100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376" name="Rectangle 864"/>
          <p:cNvSpPr>
            <a:spLocks noChangeArrowheads="1"/>
          </p:cNvSpPr>
          <p:nvPr/>
        </p:nvSpPr>
        <p:spPr bwMode="auto">
          <a:xfrm>
            <a:off x="5967413" y="1631950"/>
            <a:ext cx="387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77" name="Rectangle 865"/>
          <p:cNvSpPr>
            <a:spLocks noChangeArrowheads="1"/>
          </p:cNvSpPr>
          <p:nvPr/>
        </p:nvSpPr>
        <p:spPr bwMode="auto">
          <a:xfrm>
            <a:off x="6681787" y="1631950"/>
            <a:ext cx="5318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1,100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78" name="Rectangle 866"/>
          <p:cNvSpPr>
            <a:spLocks noChangeArrowheads="1"/>
          </p:cNvSpPr>
          <p:nvPr/>
        </p:nvSpPr>
        <p:spPr bwMode="auto">
          <a:xfrm>
            <a:off x="7532687" y="1631950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1,600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79" name="Rectangle 867"/>
          <p:cNvSpPr>
            <a:spLocks noChangeArrowheads="1"/>
          </p:cNvSpPr>
          <p:nvPr/>
        </p:nvSpPr>
        <p:spPr bwMode="auto">
          <a:xfrm>
            <a:off x="8385175" y="1631950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8,400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80" name="Rectangle 868"/>
          <p:cNvSpPr>
            <a:spLocks noChangeArrowheads="1"/>
          </p:cNvSpPr>
          <p:nvPr/>
        </p:nvSpPr>
        <p:spPr bwMode="auto">
          <a:xfrm>
            <a:off x="288925" y="1885950"/>
            <a:ext cx="2130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Working days (per month)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81" name="Rectangle 869"/>
          <p:cNvSpPr>
            <a:spLocks noChangeArrowheads="1"/>
          </p:cNvSpPr>
          <p:nvPr/>
        </p:nvSpPr>
        <p:spPr bwMode="auto">
          <a:xfrm>
            <a:off x="3502025" y="1885950"/>
            <a:ext cx="288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82" name="Rectangle 870"/>
          <p:cNvSpPr>
            <a:spLocks noChangeArrowheads="1"/>
          </p:cNvSpPr>
          <p:nvPr/>
        </p:nvSpPr>
        <p:spPr bwMode="auto">
          <a:xfrm>
            <a:off x="4354513" y="1885950"/>
            <a:ext cx="288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19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83" name="Rectangle 871"/>
          <p:cNvSpPr>
            <a:spLocks noChangeArrowheads="1"/>
          </p:cNvSpPr>
          <p:nvPr/>
        </p:nvSpPr>
        <p:spPr bwMode="auto">
          <a:xfrm>
            <a:off x="5207000" y="1885950"/>
            <a:ext cx="288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84" name="Rectangle 872"/>
          <p:cNvSpPr>
            <a:spLocks noChangeArrowheads="1"/>
          </p:cNvSpPr>
          <p:nvPr/>
        </p:nvSpPr>
        <p:spPr bwMode="auto">
          <a:xfrm>
            <a:off x="6059487" y="1885950"/>
            <a:ext cx="288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85" name="Rectangle 873"/>
          <p:cNvSpPr>
            <a:spLocks noChangeArrowheads="1"/>
          </p:cNvSpPr>
          <p:nvPr/>
        </p:nvSpPr>
        <p:spPr bwMode="auto">
          <a:xfrm>
            <a:off x="6911975" y="1885950"/>
            <a:ext cx="288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86" name="Rectangle 874"/>
          <p:cNvSpPr>
            <a:spLocks noChangeArrowheads="1"/>
          </p:cNvSpPr>
          <p:nvPr/>
        </p:nvSpPr>
        <p:spPr bwMode="auto">
          <a:xfrm>
            <a:off x="7762875" y="1885950"/>
            <a:ext cx="2905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87" name="Rectangle 875"/>
          <p:cNvSpPr>
            <a:spLocks noChangeArrowheads="1"/>
          </p:cNvSpPr>
          <p:nvPr/>
        </p:nvSpPr>
        <p:spPr bwMode="auto">
          <a:xfrm>
            <a:off x="8523287" y="1885950"/>
            <a:ext cx="3889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88" name="Rectangle 876"/>
          <p:cNvSpPr>
            <a:spLocks noChangeArrowheads="1"/>
          </p:cNvSpPr>
          <p:nvPr/>
        </p:nvSpPr>
        <p:spPr bwMode="auto">
          <a:xfrm>
            <a:off x="288925" y="2138363"/>
            <a:ext cx="1320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Initial inventory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89" name="Rectangle 877"/>
          <p:cNvSpPr>
            <a:spLocks noChangeArrowheads="1"/>
          </p:cNvSpPr>
          <p:nvPr/>
        </p:nvSpPr>
        <p:spPr bwMode="auto">
          <a:xfrm>
            <a:off x="3409950" y="2138363"/>
            <a:ext cx="387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400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90" name="Rectangle 878"/>
          <p:cNvSpPr>
            <a:spLocks noChangeArrowheads="1"/>
          </p:cNvSpPr>
          <p:nvPr/>
        </p:nvSpPr>
        <p:spPr bwMode="auto">
          <a:xfrm>
            <a:off x="288925" y="2390775"/>
            <a:ext cx="2051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Production requirements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701" name="Group production requirement"/>
          <p:cNvGrpSpPr/>
          <p:nvPr/>
        </p:nvGrpSpPr>
        <p:grpSpPr>
          <a:xfrm>
            <a:off x="3271838" y="2390775"/>
            <a:ext cx="5646737" cy="276225"/>
            <a:chOff x="3271838" y="2390775"/>
            <a:chExt cx="5646737" cy="276225"/>
          </a:xfrm>
        </p:grpSpPr>
        <p:sp>
          <p:nvSpPr>
            <p:cNvPr id="32391" name="Rectangle 879"/>
            <p:cNvSpPr>
              <a:spLocks noChangeArrowheads="1"/>
            </p:cNvSpPr>
            <p:nvPr/>
          </p:nvSpPr>
          <p:spPr bwMode="auto">
            <a:xfrm>
              <a:off x="3271838" y="2390775"/>
              <a:ext cx="5318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1,850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92" name="Rectangle 880"/>
            <p:cNvSpPr>
              <a:spLocks noChangeArrowheads="1"/>
            </p:cNvSpPr>
            <p:nvPr/>
          </p:nvSpPr>
          <p:spPr bwMode="auto">
            <a:xfrm>
              <a:off x="4124325" y="2390775"/>
              <a:ext cx="5318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1,450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93" name="Rectangle 881"/>
            <p:cNvSpPr>
              <a:spLocks noChangeArrowheads="1"/>
            </p:cNvSpPr>
            <p:nvPr/>
          </p:nvSpPr>
          <p:spPr bwMode="auto">
            <a:xfrm>
              <a:off x="4976813" y="2390775"/>
              <a:ext cx="5318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1,100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94" name="Rectangle 882"/>
            <p:cNvSpPr>
              <a:spLocks noChangeArrowheads="1"/>
            </p:cNvSpPr>
            <p:nvPr/>
          </p:nvSpPr>
          <p:spPr bwMode="auto">
            <a:xfrm>
              <a:off x="5967413" y="2390775"/>
              <a:ext cx="3873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95" name="Rectangle 883"/>
            <p:cNvSpPr>
              <a:spLocks noChangeArrowheads="1"/>
            </p:cNvSpPr>
            <p:nvPr/>
          </p:nvSpPr>
          <p:spPr bwMode="auto">
            <a:xfrm>
              <a:off x="6681787" y="2390775"/>
              <a:ext cx="5318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1,100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96" name="Rectangle 884"/>
            <p:cNvSpPr>
              <a:spLocks noChangeArrowheads="1"/>
            </p:cNvSpPr>
            <p:nvPr/>
          </p:nvSpPr>
          <p:spPr bwMode="auto">
            <a:xfrm>
              <a:off x="7532687" y="2390775"/>
              <a:ext cx="5334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1,600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97" name="Rectangle 885"/>
            <p:cNvSpPr>
              <a:spLocks noChangeArrowheads="1"/>
            </p:cNvSpPr>
            <p:nvPr/>
          </p:nvSpPr>
          <p:spPr bwMode="auto">
            <a:xfrm>
              <a:off x="8385175" y="2390775"/>
              <a:ext cx="5334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398" name="Rectangle 886"/>
          <p:cNvSpPr>
            <a:spLocks noChangeArrowheads="1"/>
          </p:cNvSpPr>
          <p:nvPr/>
        </p:nvSpPr>
        <p:spPr bwMode="auto">
          <a:xfrm>
            <a:off x="985838" y="2647950"/>
            <a:ext cx="1301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Aggregate Plan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99" name="Rectangle 887"/>
          <p:cNvSpPr>
            <a:spLocks noChangeArrowheads="1"/>
          </p:cNvSpPr>
          <p:nvPr/>
        </p:nvSpPr>
        <p:spPr bwMode="auto">
          <a:xfrm>
            <a:off x="288925" y="2905125"/>
            <a:ext cx="1504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Workers Required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702" name="Group workers"/>
          <p:cNvGrpSpPr/>
          <p:nvPr/>
        </p:nvGrpSpPr>
        <p:grpSpPr>
          <a:xfrm>
            <a:off x="3502025" y="2905125"/>
            <a:ext cx="4551362" cy="276225"/>
            <a:chOff x="3502025" y="2905125"/>
            <a:chExt cx="4551362" cy="276225"/>
          </a:xfrm>
        </p:grpSpPr>
        <p:sp>
          <p:nvSpPr>
            <p:cNvPr id="32400" name="Rectangle 888"/>
            <p:cNvSpPr>
              <a:spLocks noChangeArrowheads="1"/>
            </p:cNvSpPr>
            <p:nvPr/>
          </p:nvSpPr>
          <p:spPr bwMode="auto">
            <a:xfrm>
              <a:off x="3502025" y="2905125"/>
              <a:ext cx="2889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01" name="Rectangle 889"/>
            <p:cNvSpPr>
              <a:spLocks noChangeArrowheads="1"/>
            </p:cNvSpPr>
            <p:nvPr/>
          </p:nvSpPr>
          <p:spPr bwMode="auto">
            <a:xfrm>
              <a:off x="4354513" y="2905125"/>
              <a:ext cx="2889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02" name="Rectangle 890"/>
            <p:cNvSpPr>
              <a:spLocks noChangeArrowheads="1"/>
            </p:cNvSpPr>
            <p:nvPr/>
          </p:nvSpPr>
          <p:spPr bwMode="auto">
            <a:xfrm>
              <a:off x="5207000" y="2905125"/>
              <a:ext cx="2889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03" name="Rectangle 891"/>
            <p:cNvSpPr>
              <a:spLocks noChangeArrowheads="1"/>
            </p:cNvSpPr>
            <p:nvPr/>
          </p:nvSpPr>
          <p:spPr bwMode="auto">
            <a:xfrm>
              <a:off x="6059487" y="2905125"/>
              <a:ext cx="2889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04" name="Rectangle 892"/>
            <p:cNvSpPr>
              <a:spLocks noChangeArrowheads="1"/>
            </p:cNvSpPr>
            <p:nvPr/>
          </p:nvSpPr>
          <p:spPr bwMode="auto">
            <a:xfrm>
              <a:off x="6911975" y="2905125"/>
              <a:ext cx="2889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05" name="Rectangle 893"/>
            <p:cNvSpPr>
              <a:spLocks noChangeArrowheads="1"/>
            </p:cNvSpPr>
            <p:nvPr/>
          </p:nvSpPr>
          <p:spPr bwMode="auto">
            <a:xfrm>
              <a:off x="7762875" y="2905125"/>
              <a:ext cx="2905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406" name="Rectangle 894"/>
          <p:cNvSpPr>
            <a:spLocks noChangeArrowheads="1"/>
          </p:cNvSpPr>
          <p:nvPr/>
        </p:nvSpPr>
        <p:spPr bwMode="auto">
          <a:xfrm>
            <a:off x="374650" y="3157538"/>
            <a:ext cx="1571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07" name="Rectangle 895"/>
          <p:cNvSpPr>
            <a:spLocks noChangeArrowheads="1"/>
          </p:cNvSpPr>
          <p:nvPr/>
        </p:nvSpPr>
        <p:spPr bwMode="auto">
          <a:xfrm>
            <a:off x="466725" y="3157538"/>
            <a:ext cx="1624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New Workers Hired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14" name="Rectangle 902"/>
          <p:cNvSpPr>
            <a:spLocks noChangeArrowheads="1"/>
          </p:cNvSpPr>
          <p:nvPr/>
        </p:nvSpPr>
        <p:spPr bwMode="auto">
          <a:xfrm>
            <a:off x="374650" y="3409950"/>
            <a:ext cx="1571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15" name="Rectangle 903"/>
          <p:cNvSpPr>
            <a:spLocks noChangeArrowheads="1"/>
          </p:cNvSpPr>
          <p:nvPr/>
        </p:nvSpPr>
        <p:spPr bwMode="auto">
          <a:xfrm>
            <a:off x="466725" y="3409950"/>
            <a:ext cx="1406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Workers Laid Off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703" name="Group hire and fire"/>
          <p:cNvGrpSpPr/>
          <p:nvPr/>
        </p:nvGrpSpPr>
        <p:grpSpPr>
          <a:xfrm>
            <a:off x="3502025" y="3157538"/>
            <a:ext cx="4551362" cy="528637"/>
            <a:chOff x="3502025" y="3157538"/>
            <a:chExt cx="4551362" cy="528637"/>
          </a:xfrm>
        </p:grpSpPr>
        <p:sp>
          <p:nvSpPr>
            <p:cNvPr id="32408" name="Rectangle 896"/>
            <p:cNvSpPr>
              <a:spLocks noChangeArrowheads="1"/>
            </p:cNvSpPr>
            <p:nvPr/>
          </p:nvSpPr>
          <p:spPr bwMode="auto">
            <a:xfrm>
              <a:off x="3502025" y="3157538"/>
              <a:ext cx="2889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09" name="Rectangle 897"/>
            <p:cNvSpPr>
              <a:spLocks noChangeArrowheads="1"/>
            </p:cNvSpPr>
            <p:nvPr/>
          </p:nvSpPr>
          <p:spPr bwMode="auto">
            <a:xfrm>
              <a:off x="4446588" y="3157538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10" name="Rectangle 898"/>
            <p:cNvSpPr>
              <a:spLocks noChangeArrowheads="1"/>
            </p:cNvSpPr>
            <p:nvPr/>
          </p:nvSpPr>
          <p:spPr bwMode="auto">
            <a:xfrm>
              <a:off x="5299075" y="3157538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11" name="Rectangle 899"/>
            <p:cNvSpPr>
              <a:spLocks noChangeArrowheads="1"/>
            </p:cNvSpPr>
            <p:nvPr/>
          </p:nvSpPr>
          <p:spPr bwMode="auto">
            <a:xfrm>
              <a:off x="6151562" y="3157538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12" name="Rectangle 900"/>
            <p:cNvSpPr>
              <a:spLocks noChangeArrowheads="1"/>
            </p:cNvSpPr>
            <p:nvPr/>
          </p:nvSpPr>
          <p:spPr bwMode="auto">
            <a:xfrm>
              <a:off x="7004050" y="3157538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13" name="Rectangle 901"/>
            <p:cNvSpPr>
              <a:spLocks noChangeArrowheads="1"/>
            </p:cNvSpPr>
            <p:nvPr/>
          </p:nvSpPr>
          <p:spPr bwMode="auto">
            <a:xfrm>
              <a:off x="7854950" y="3157538"/>
              <a:ext cx="1984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16" name="Rectangle 904"/>
            <p:cNvSpPr>
              <a:spLocks noChangeArrowheads="1"/>
            </p:cNvSpPr>
            <p:nvPr/>
          </p:nvSpPr>
          <p:spPr bwMode="auto">
            <a:xfrm>
              <a:off x="3594100" y="3409950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17" name="Rectangle 905"/>
            <p:cNvSpPr>
              <a:spLocks noChangeArrowheads="1"/>
            </p:cNvSpPr>
            <p:nvPr/>
          </p:nvSpPr>
          <p:spPr bwMode="auto">
            <a:xfrm>
              <a:off x="4446588" y="3409950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18" name="Rectangle 906"/>
            <p:cNvSpPr>
              <a:spLocks noChangeArrowheads="1"/>
            </p:cNvSpPr>
            <p:nvPr/>
          </p:nvSpPr>
          <p:spPr bwMode="auto">
            <a:xfrm>
              <a:off x="5299075" y="3409950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19" name="Rectangle 907"/>
            <p:cNvSpPr>
              <a:spLocks noChangeArrowheads="1"/>
            </p:cNvSpPr>
            <p:nvPr/>
          </p:nvSpPr>
          <p:spPr bwMode="auto">
            <a:xfrm>
              <a:off x="6151562" y="3409950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20" name="Rectangle 908"/>
            <p:cNvSpPr>
              <a:spLocks noChangeArrowheads="1"/>
            </p:cNvSpPr>
            <p:nvPr/>
          </p:nvSpPr>
          <p:spPr bwMode="auto">
            <a:xfrm>
              <a:off x="7004050" y="3409950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21" name="Rectangle 909"/>
            <p:cNvSpPr>
              <a:spLocks noChangeArrowheads="1"/>
            </p:cNvSpPr>
            <p:nvPr/>
          </p:nvSpPr>
          <p:spPr bwMode="auto">
            <a:xfrm>
              <a:off x="7854950" y="3409950"/>
              <a:ext cx="1984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422" name="Rectangle 910"/>
          <p:cNvSpPr>
            <a:spLocks noChangeArrowheads="1"/>
          </p:cNvSpPr>
          <p:nvPr/>
        </p:nvSpPr>
        <p:spPr bwMode="auto">
          <a:xfrm>
            <a:off x="288925" y="3665538"/>
            <a:ext cx="1289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Units produced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704" name="Group units produced"/>
          <p:cNvGrpSpPr/>
          <p:nvPr/>
        </p:nvGrpSpPr>
        <p:grpSpPr>
          <a:xfrm>
            <a:off x="3271838" y="3665538"/>
            <a:ext cx="5646737" cy="276225"/>
            <a:chOff x="3271838" y="3665538"/>
            <a:chExt cx="5646737" cy="276225"/>
          </a:xfrm>
        </p:grpSpPr>
        <p:sp>
          <p:nvSpPr>
            <p:cNvPr id="32423" name="Rectangle 911"/>
            <p:cNvSpPr>
              <a:spLocks noChangeArrowheads="1"/>
            </p:cNvSpPr>
            <p:nvPr/>
          </p:nvSpPr>
          <p:spPr bwMode="auto">
            <a:xfrm>
              <a:off x="3271838" y="3665538"/>
              <a:ext cx="5318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1,408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24" name="Rectangle 912"/>
            <p:cNvSpPr>
              <a:spLocks noChangeArrowheads="1"/>
            </p:cNvSpPr>
            <p:nvPr/>
          </p:nvSpPr>
          <p:spPr bwMode="auto">
            <a:xfrm>
              <a:off x="4124325" y="3665538"/>
              <a:ext cx="5318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1,216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25" name="Rectangle 913"/>
            <p:cNvSpPr>
              <a:spLocks noChangeArrowheads="1"/>
            </p:cNvSpPr>
            <p:nvPr/>
          </p:nvSpPr>
          <p:spPr bwMode="auto">
            <a:xfrm>
              <a:off x="4976813" y="3665538"/>
              <a:ext cx="5318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1,344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26" name="Rectangle 914"/>
            <p:cNvSpPr>
              <a:spLocks noChangeArrowheads="1"/>
            </p:cNvSpPr>
            <p:nvPr/>
          </p:nvSpPr>
          <p:spPr bwMode="auto">
            <a:xfrm>
              <a:off x="5829300" y="3665538"/>
              <a:ext cx="5318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1,344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27" name="Rectangle 915"/>
            <p:cNvSpPr>
              <a:spLocks noChangeArrowheads="1"/>
            </p:cNvSpPr>
            <p:nvPr/>
          </p:nvSpPr>
          <p:spPr bwMode="auto">
            <a:xfrm>
              <a:off x="6681787" y="3665538"/>
              <a:ext cx="5318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1,408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28" name="Rectangle 916"/>
            <p:cNvSpPr>
              <a:spLocks noChangeArrowheads="1"/>
            </p:cNvSpPr>
            <p:nvPr/>
          </p:nvSpPr>
          <p:spPr bwMode="auto">
            <a:xfrm>
              <a:off x="7532687" y="3665538"/>
              <a:ext cx="5334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1,280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29" name="Rectangle 917"/>
            <p:cNvSpPr>
              <a:spLocks noChangeArrowheads="1"/>
            </p:cNvSpPr>
            <p:nvPr/>
          </p:nvSpPr>
          <p:spPr bwMode="auto">
            <a:xfrm>
              <a:off x="8385175" y="3665538"/>
              <a:ext cx="5334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430" name="Rectangle 918"/>
          <p:cNvSpPr>
            <a:spLocks noChangeArrowheads="1"/>
          </p:cNvSpPr>
          <p:nvPr/>
        </p:nvSpPr>
        <p:spPr bwMode="auto">
          <a:xfrm>
            <a:off x="288925" y="3916363"/>
            <a:ext cx="1538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Monthly inventory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711" name="Group monthly inv."/>
          <p:cNvGrpSpPr/>
          <p:nvPr/>
        </p:nvGrpSpPr>
        <p:grpSpPr>
          <a:xfrm>
            <a:off x="3351213" y="3916363"/>
            <a:ext cx="4708524" cy="276225"/>
            <a:chOff x="3351213" y="3916363"/>
            <a:chExt cx="4708524" cy="276225"/>
          </a:xfrm>
        </p:grpSpPr>
        <p:sp>
          <p:nvSpPr>
            <p:cNvPr id="32431" name="Rectangle 919"/>
            <p:cNvSpPr>
              <a:spLocks noChangeArrowheads="1"/>
            </p:cNvSpPr>
            <p:nvPr/>
          </p:nvSpPr>
          <p:spPr bwMode="auto">
            <a:xfrm>
              <a:off x="3351213" y="3916363"/>
              <a:ext cx="1571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33" name="Rectangle 921"/>
            <p:cNvSpPr>
              <a:spLocks noChangeArrowheads="1"/>
            </p:cNvSpPr>
            <p:nvPr/>
          </p:nvSpPr>
          <p:spPr bwMode="auto">
            <a:xfrm>
              <a:off x="4203700" y="3916363"/>
              <a:ext cx="1571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38" name="Rectangle 926"/>
            <p:cNvSpPr>
              <a:spLocks noChangeArrowheads="1"/>
            </p:cNvSpPr>
            <p:nvPr/>
          </p:nvSpPr>
          <p:spPr bwMode="auto">
            <a:xfrm>
              <a:off x="7612062" y="3916363"/>
              <a:ext cx="1587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32" name="Rectangle 920"/>
            <p:cNvSpPr>
              <a:spLocks noChangeArrowheads="1"/>
            </p:cNvSpPr>
            <p:nvPr/>
          </p:nvSpPr>
          <p:spPr bwMode="auto">
            <a:xfrm>
              <a:off x="3409950" y="3916363"/>
              <a:ext cx="3873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442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34" name="Rectangle 922"/>
            <p:cNvSpPr>
              <a:spLocks noChangeArrowheads="1"/>
            </p:cNvSpPr>
            <p:nvPr/>
          </p:nvSpPr>
          <p:spPr bwMode="auto">
            <a:xfrm>
              <a:off x="4262438" y="3916363"/>
              <a:ext cx="3873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234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35" name="Rectangle 923"/>
            <p:cNvSpPr>
              <a:spLocks noChangeArrowheads="1"/>
            </p:cNvSpPr>
            <p:nvPr/>
          </p:nvSpPr>
          <p:spPr bwMode="auto">
            <a:xfrm>
              <a:off x="5114925" y="3916363"/>
              <a:ext cx="3873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244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36" name="Rectangle 924"/>
            <p:cNvSpPr>
              <a:spLocks noChangeArrowheads="1"/>
            </p:cNvSpPr>
            <p:nvPr/>
          </p:nvSpPr>
          <p:spPr bwMode="auto">
            <a:xfrm>
              <a:off x="5967413" y="3916363"/>
              <a:ext cx="3873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444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37" name="Rectangle 925"/>
            <p:cNvSpPr>
              <a:spLocks noChangeArrowheads="1"/>
            </p:cNvSpPr>
            <p:nvPr/>
          </p:nvSpPr>
          <p:spPr bwMode="auto">
            <a:xfrm>
              <a:off x="6819900" y="3916363"/>
              <a:ext cx="3873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308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39" name="Rectangle 927"/>
            <p:cNvSpPr>
              <a:spLocks noChangeArrowheads="1"/>
            </p:cNvSpPr>
            <p:nvPr/>
          </p:nvSpPr>
          <p:spPr bwMode="auto">
            <a:xfrm>
              <a:off x="7670800" y="3916363"/>
              <a:ext cx="3889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320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440" name="Rectangle 928"/>
          <p:cNvSpPr>
            <a:spLocks noChangeArrowheads="1"/>
          </p:cNvSpPr>
          <p:nvPr/>
        </p:nvSpPr>
        <p:spPr bwMode="auto">
          <a:xfrm>
            <a:off x="288925" y="4168775"/>
            <a:ext cx="1762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Cumulative inventory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712" name="Group cum. inv."/>
          <p:cNvGrpSpPr/>
          <p:nvPr/>
        </p:nvGrpSpPr>
        <p:grpSpPr>
          <a:xfrm>
            <a:off x="3351213" y="4168775"/>
            <a:ext cx="4702174" cy="276225"/>
            <a:chOff x="3351213" y="4168775"/>
            <a:chExt cx="4702174" cy="276225"/>
          </a:xfrm>
        </p:grpSpPr>
        <p:sp>
          <p:nvSpPr>
            <p:cNvPr id="32441" name="Rectangle 929"/>
            <p:cNvSpPr>
              <a:spLocks noChangeArrowheads="1"/>
            </p:cNvSpPr>
            <p:nvPr/>
          </p:nvSpPr>
          <p:spPr bwMode="auto">
            <a:xfrm>
              <a:off x="3351213" y="4168775"/>
              <a:ext cx="1571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43" name="Rectangle 931"/>
            <p:cNvSpPr>
              <a:spLocks noChangeArrowheads="1"/>
            </p:cNvSpPr>
            <p:nvPr/>
          </p:nvSpPr>
          <p:spPr bwMode="auto">
            <a:xfrm>
              <a:off x="4203700" y="4168775"/>
              <a:ext cx="1571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45" name="Rectangle 933"/>
            <p:cNvSpPr>
              <a:spLocks noChangeArrowheads="1"/>
            </p:cNvSpPr>
            <p:nvPr/>
          </p:nvSpPr>
          <p:spPr bwMode="auto">
            <a:xfrm>
              <a:off x="5054600" y="4168775"/>
              <a:ext cx="1587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42" name="Rectangle 930"/>
            <p:cNvSpPr>
              <a:spLocks noChangeArrowheads="1"/>
            </p:cNvSpPr>
            <p:nvPr/>
          </p:nvSpPr>
          <p:spPr bwMode="auto">
            <a:xfrm>
              <a:off x="3409950" y="4168775"/>
              <a:ext cx="3873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442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44" name="Rectangle 932"/>
            <p:cNvSpPr>
              <a:spLocks noChangeArrowheads="1"/>
            </p:cNvSpPr>
            <p:nvPr/>
          </p:nvSpPr>
          <p:spPr bwMode="auto">
            <a:xfrm>
              <a:off x="4262438" y="4168775"/>
              <a:ext cx="3873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676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46" name="Rectangle 934"/>
            <p:cNvSpPr>
              <a:spLocks noChangeArrowheads="1"/>
            </p:cNvSpPr>
            <p:nvPr/>
          </p:nvSpPr>
          <p:spPr bwMode="auto">
            <a:xfrm>
              <a:off x="5114925" y="4168775"/>
              <a:ext cx="3873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432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47" name="Rectangle 935"/>
            <p:cNvSpPr>
              <a:spLocks noChangeArrowheads="1"/>
            </p:cNvSpPr>
            <p:nvPr/>
          </p:nvSpPr>
          <p:spPr bwMode="auto">
            <a:xfrm>
              <a:off x="6059487" y="4168775"/>
              <a:ext cx="2889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48" name="Rectangle 936"/>
            <p:cNvSpPr>
              <a:spLocks noChangeArrowheads="1"/>
            </p:cNvSpPr>
            <p:nvPr/>
          </p:nvSpPr>
          <p:spPr bwMode="auto">
            <a:xfrm>
              <a:off x="6819900" y="4168775"/>
              <a:ext cx="3873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320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49" name="Rectangle 937"/>
            <p:cNvSpPr>
              <a:spLocks noChangeArrowheads="1"/>
            </p:cNvSpPr>
            <p:nvPr/>
          </p:nvSpPr>
          <p:spPr bwMode="auto">
            <a:xfrm>
              <a:off x="7854950" y="4168775"/>
              <a:ext cx="1984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450" name="Rectangle 938"/>
          <p:cNvSpPr>
            <a:spLocks noChangeArrowheads="1"/>
          </p:cNvSpPr>
          <p:nvPr/>
        </p:nvSpPr>
        <p:spPr bwMode="auto">
          <a:xfrm>
            <a:off x="1354138" y="4425950"/>
            <a:ext cx="527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Costs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51" name="Rectangle 939"/>
          <p:cNvSpPr>
            <a:spLocks noChangeArrowheads="1"/>
          </p:cNvSpPr>
          <p:nvPr/>
        </p:nvSpPr>
        <p:spPr bwMode="auto">
          <a:xfrm>
            <a:off x="288925" y="4684713"/>
            <a:ext cx="1196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Material costs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59" name="Rectangle 947"/>
          <p:cNvSpPr>
            <a:spLocks noChangeArrowheads="1"/>
          </p:cNvSpPr>
          <p:nvPr/>
        </p:nvSpPr>
        <p:spPr bwMode="auto">
          <a:xfrm>
            <a:off x="288925" y="4935538"/>
            <a:ext cx="927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Hiring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67" name="Rectangle 955"/>
          <p:cNvSpPr>
            <a:spLocks noChangeArrowheads="1"/>
          </p:cNvSpPr>
          <p:nvPr/>
        </p:nvSpPr>
        <p:spPr bwMode="auto">
          <a:xfrm>
            <a:off x="288925" y="5187950"/>
            <a:ext cx="933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Layoff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75" name="Rectangle 963"/>
          <p:cNvSpPr>
            <a:spLocks noChangeArrowheads="1"/>
          </p:cNvSpPr>
          <p:nvPr/>
        </p:nvSpPr>
        <p:spPr bwMode="auto">
          <a:xfrm>
            <a:off x="288925" y="5440363"/>
            <a:ext cx="1519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Straight Time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83" name="Rectangle 971"/>
          <p:cNvSpPr>
            <a:spLocks noChangeArrowheads="1"/>
          </p:cNvSpPr>
          <p:nvPr/>
        </p:nvSpPr>
        <p:spPr bwMode="auto">
          <a:xfrm>
            <a:off x="288925" y="5695950"/>
            <a:ext cx="1873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Inventory carrying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91" name="Rectangle 979"/>
          <p:cNvSpPr>
            <a:spLocks noChangeArrowheads="1"/>
          </p:cNvSpPr>
          <p:nvPr/>
        </p:nvSpPr>
        <p:spPr bwMode="auto">
          <a:xfrm>
            <a:off x="288925" y="5946775"/>
            <a:ext cx="11445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Stockout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707" name="Group costs"/>
          <p:cNvGrpSpPr/>
          <p:nvPr/>
        </p:nvGrpSpPr>
        <p:grpSpPr>
          <a:xfrm>
            <a:off x="3087688" y="4684713"/>
            <a:ext cx="5843587" cy="1538287"/>
            <a:chOff x="3087688" y="4684713"/>
            <a:chExt cx="5843587" cy="1538287"/>
          </a:xfrm>
        </p:grpSpPr>
        <p:sp>
          <p:nvSpPr>
            <p:cNvPr id="32452" name="Rectangle 940"/>
            <p:cNvSpPr>
              <a:spLocks noChangeArrowheads="1"/>
            </p:cNvSpPr>
            <p:nvPr/>
          </p:nvSpPr>
          <p:spPr bwMode="auto">
            <a:xfrm>
              <a:off x="3087688" y="4684713"/>
              <a:ext cx="7302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140,800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53" name="Rectangle 941"/>
            <p:cNvSpPr>
              <a:spLocks noChangeArrowheads="1"/>
            </p:cNvSpPr>
            <p:nvPr/>
          </p:nvSpPr>
          <p:spPr bwMode="auto">
            <a:xfrm>
              <a:off x="3940175" y="4684713"/>
              <a:ext cx="7302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121,600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54" name="Rectangle 942"/>
            <p:cNvSpPr>
              <a:spLocks noChangeArrowheads="1"/>
            </p:cNvSpPr>
            <p:nvPr/>
          </p:nvSpPr>
          <p:spPr bwMode="auto">
            <a:xfrm>
              <a:off x="4792663" y="4684713"/>
              <a:ext cx="7302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134,400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55" name="Rectangle 943"/>
            <p:cNvSpPr>
              <a:spLocks noChangeArrowheads="1"/>
            </p:cNvSpPr>
            <p:nvPr/>
          </p:nvSpPr>
          <p:spPr bwMode="auto">
            <a:xfrm>
              <a:off x="5645150" y="4684713"/>
              <a:ext cx="7286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134,400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56" name="Rectangle 944"/>
            <p:cNvSpPr>
              <a:spLocks noChangeArrowheads="1"/>
            </p:cNvSpPr>
            <p:nvPr/>
          </p:nvSpPr>
          <p:spPr bwMode="auto">
            <a:xfrm>
              <a:off x="6497637" y="4684713"/>
              <a:ext cx="7286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140,800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57" name="Rectangle 945"/>
            <p:cNvSpPr>
              <a:spLocks noChangeArrowheads="1"/>
            </p:cNvSpPr>
            <p:nvPr/>
          </p:nvSpPr>
          <p:spPr bwMode="auto">
            <a:xfrm>
              <a:off x="7348537" y="4684713"/>
              <a:ext cx="7302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128,000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58" name="Rectangle 946"/>
            <p:cNvSpPr>
              <a:spLocks noChangeArrowheads="1"/>
            </p:cNvSpPr>
            <p:nvPr/>
          </p:nvSpPr>
          <p:spPr bwMode="auto">
            <a:xfrm>
              <a:off x="8108950" y="4684713"/>
              <a:ext cx="8223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$800,000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60" name="Rectangle 948"/>
            <p:cNvSpPr>
              <a:spLocks noChangeArrowheads="1"/>
            </p:cNvSpPr>
            <p:nvPr/>
          </p:nvSpPr>
          <p:spPr bwMode="auto">
            <a:xfrm>
              <a:off x="3271838" y="4935538"/>
              <a:ext cx="5318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61" name="Rectangle 949"/>
            <p:cNvSpPr>
              <a:spLocks noChangeArrowheads="1"/>
            </p:cNvSpPr>
            <p:nvPr/>
          </p:nvSpPr>
          <p:spPr bwMode="auto">
            <a:xfrm>
              <a:off x="4446588" y="4935538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62" name="Rectangle 950"/>
            <p:cNvSpPr>
              <a:spLocks noChangeArrowheads="1"/>
            </p:cNvSpPr>
            <p:nvPr/>
          </p:nvSpPr>
          <p:spPr bwMode="auto">
            <a:xfrm>
              <a:off x="5299075" y="4935538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63" name="Rectangle 951"/>
            <p:cNvSpPr>
              <a:spLocks noChangeArrowheads="1"/>
            </p:cNvSpPr>
            <p:nvPr/>
          </p:nvSpPr>
          <p:spPr bwMode="auto">
            <a:xfrm>
              <a:off x="6151562" y="4935538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64" name="Rectangle 952"/>
            <p:cNvSpPr>
              <a:spLocks noChangeArrowheads="1"/>
            </p:cNvSpPr>
            <p:nvPr/>
          </p:nvSpPr>
          <p:spPr bwMode="auto">
            <a:xfrm>
              <a:off x="7004050" y="4935538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65" name="Rectangle 953"/>
            <p:cNvSpPr>
              <a:spLocks noChangeArrowheads="1"/>
            </p:cNvSpPr>
            <p:nvPr/>
          </p:nvSpPr>
          <p:spPr bwMode="auto">
            <a:xfrm>
              <a:off x="7854950" y="4935538"/>
              <a:ext cx="1984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66" name="Rectangle 954"/>
            <p:cNvSpPr>
              <a:spLocks noChangeArrowheads="1"/>
            </p:cNvSpPr>
            <p:nvPr/>
          </p:nvSpPr>
          <p:spPr bwMode="auto">
            <a:xfrm>
              <a:off x="8293100" y="4935538"/>
              <a:ext cx="6318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$2,000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68" name="Rectangle 956"/>
            <p:cNvSpPr>
              <a:spLocks noChangeArrowheads="1"/>
            </p:cNvSpPr>
            <p:nvPr/>
          </p:nvSpPr>
          <p:spPr bwMode="auto">
            <a:xfrm>
              <a:off x="3594100" y="5187950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69" name="Rectangle 957"/>
            <p:cNvSpPr>
              <a:spLocks noChangeArrowheads="1"/>
            </p:cNvSpPr>
            <p:nvPr/>
          </p:nvSpPr>
          <p:spPr bwMode="auto">
            <a:xfrm>
              <a:off x="4446588" y="5187950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70" name="Rectangle 958"/>
            <p:cNvSpPr>
              <a:spLocks noChangeArrowheads="1"/>
            </p:cNvSpPr>
            <p:nvPr/>
          </p:nvSpPr>
          <p:spPr bwMode="auto">
            <a:xfrm>
              <a:off x="5299075" y="5187950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71" name="Rectangle 959"/>
            <p:cNvSpPr>
              <a:spLocks noChangeArrowheads="1"/>
            </p:cNvSpPr>
            <p:nvPr/>
          </p:nvSpPr>
          <p:spPr bwMode="auto">
            <a:xfrm>
              <a:off x="6151562" y="5187950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72" name="Rectangle 960"/>
            <p:cNvSpPr>
              <a:spLocks noChangeArrowheads="1"/>
            </p:cNvSpPr>
            <p:nvPr/>
          </p:nvSpPr>
          <p:spPr bwMode="auto">
            <a:xfrm>
              <a:off x="7004050" y="5187950"/>
              <a:ext cx="196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73" name="Rectangle 961"/>
            <p:cNvSpPr>
              <a:spLocks noChangeArrowheads="1"/>
            </p:cNvSpPr>
            <p:nvPr/>
          </p:nvSpPr>
          <p:spPr bwMode="auto">
            <a:xfrm>
              <a:off x="7854950" y="5187950"/>
              <a:ext cx="1984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74" name="Rectangle 962"/>
            <p:cNvSpPr>
              <a:spLocks noChangeArrowheads="1"/>
            </p:cNvSpPr>
            <p:nvPr/>
          </p:nvSpPr>
          <p:spPr bwMode="auto">
            <a:xfrm>
              <a:off x="8615362" y="5187950"/>
              <a:ext cx="2905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76" name="Rectangle 964"/>
            <p:cNvSpPr>
              <a:spLocks noChangeArrowheads="1"/>
            </p:cNvSpPr>
            <p:nvPr/>
          </p:nvSpPr>
          <p:spPr bwMode="auto">
            <a:xfrm>
              <a:off x="3179763" y="5440363"/>
              <a:ext cx="6318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28,160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77" name="Rectangle 965"/>
            <p:cNvSpPr>
              <a:spLocks noChangeArrowheads="1"/>
            </p:cNvSpPr>
            <p:nvPr/>
          </p:nvSpPr>
          <p:spPr bwMode="auto">
            <a:xfrm>
              <a:off x="4032250" y="5440363"/>
              <a:ext cx="6302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24,320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78" name="Rectangle 966"/>
            <p:cNvSpPr>
              <a:spLocks noChangeArrowheads="1"/>
            </p:cNvSpPr>
            <p:nvPr/>
          </p:nvSpPr>
          <p:spPr bwMode="auto">
            <a:xfrm>
              <a:off x="4884738" y="5440363"/>
              <a:ext cx="6302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26,880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79" name="Rectangle 967"/>
            <p:cNvSpPr>
              <a:spLocks noChangeArrowheads="1"/>
            </p:cNvSpPr>
            <p:nvPr/>
          </p:nvSpPr>
          <p:spPr bwMode="auto">
            <a:xfrm>
              <a:off x="5737225" y="5440363"/>
              <a:ext cx="6302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26,880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80" name="Rectangle 968"/>
            <p:cNvSpPr>
              <a:spLocks noChangeArrowheads="1"/>
            </p:cNvSpPr>
            <p:nvPr/>
          </p:nvSpPr>
          <p:spPr bwMode="auto">
            <a:xfrm>
              <a:off x="6589712" y="5440363"/>
              <a:ext cx="6302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28,160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81" name="Rectangle 969"/>
            <p:cNvSpPr>
              <a:spLocks noChangeArrowheads="1"/>
            </p:cNvSpPr>
            <p:nvPr/>
          </p:nvSpPr>
          <p:spPr bwMode="auto">
            <a:xfrm>
              <a:off x="7440612" y="5440363"/>
              <a:ext cx="6318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25,600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82" name="Rectangle 970"/>
            <p:cNvSpPr>
              <a:spLocks noChangeArrowheads="1"/>
            </p:cNvSpPr>
            <p:nvPr/>
          </p:nvSpPr>
          <p:spPr bwMode="auto">
            <a:xfrm>
              <a:off x="8108950" y="5440363"/>
              <a:ext cx="8223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$160,000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84" name="Rectangle 972"/>
            <p:cNvSpPr>
              <a:spLocks noChangeArrowheads="1"/>
            </p:cNvSpPr>
            <p:nvPr/>
          </p:nvSpPr>
          <p:spPr bwMode="auto">
            <a:xfrm>
              <a:off x="3455988" y="5695950"/>
              <a:ext cx="3413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85" name="Rectangle 973"/>
            <p:cNvSpPr>
              <a:spLocks noChangeArrowheads="1"/>
            </p:cNvSpPr>
            <p:nvPr/>
          </p:nvSpPr>
          <p:spPr bwMode="auto">
            <a:xfrm>
              <a:off x="4308475" y="5695950"/>
              <a:ext cx="3413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86" name="Rectangle 974"/>
            <p:cNvSpPr>
              <a:spLocks noChangeArrowheads="1"/>
            </p:cNvSpPr>
            <p:nvPr/>
          </p:nvSpPr>
          <p:spPr bwMode="auto">
            <a:xfrm>
              <a:off x="5160963" y="5695950"/>
              <a:ext cx="3413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87" name="Rectangle 975"/>
            <p:cNvSpPr>
              <a:spLocks noChangeArrowheads="1"/>
            </p:cNvSpPr>
            <p:nvPr/>
          </p:nvSpPr>
          <p:spPr bwMode="auto">
            <a:xfrm>
              <a:off x="5921375" y="5695950"/>
              <a:ext cx="4333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18.0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88" name="Rectangle 976"/>
            <p:cNvSpPr>
              <a:spLocks noChangeArrowheads="1"/>
            </p:cNvSpPr>
            <p:nvPr/>
          </p:nvSpPr>
          <p:spPr bwMode="auto">
            <a:xfrm>
              <a:off x="6681787" y="5695950"/>
              <a:ext cx="5318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480.0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89" name="Rectangle 977"/>
            <p:cNvSpPr>
              <a:spLocks noChangeArrowheads="1"/>
            </p:cNvSpPr>
            <p:nvPr/>
          </p:nvSpPr>
          <p:spPr bwMode="auto">
            <a:xfrm>
              <a:off x="7716837" y="5695950"/>
              <a:ext cx="3429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90" name="Rectangle 978"/>
            <p:cNvSpPr>
              <a:spLocks noChangeArrowheads="1"/>
            </p:cNvSpPr>
            <p:nvPr/>
          </p:nvSpPr>
          <p:spPr bwMode="auto">
            <a:xfrm>
              <a:off x="8431212" y="5695950"/>
              <a:ext cx="4873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$498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92" name="Rectangle 980"/>
            <p:cNvSpPr>
              <a:spLocks noChangeArrowheads="1"/>
            </p:cNvSpPr>
            <p:nvPr/>
          </p:nvSpPr>
          <p:spPr bwMode="auto">
            <a:xfrm>
              <a:off x="3179763" y="5946775"/>
              <a:ext cx="6318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2210.0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93" name="Rectangle 981"/>
            <p:cNvSpPr>
              <a:spLocks noChangeArrowheads="1"/>
            </p:cNvSpPr>
            <p:nvPr/>
          </p:nvSpPr>
          <p:spPr bwMode="auto">
            <a:xfrm>
              <a:off x="4032250" y="5946775"/>
              <a:ext cx="6302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3380.0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94" name="Rectangle 982"/>
            <p:cNvSpPr>
              <a:spLocks noChangeArrowheads="1"/>
            </p:cNvSpPr>
            <p:nvPr/>
          </p:nvSpPr>
          <p:spPr bwMode="auto">
            <a:xfrm>
              <a:off x="4884738" y="5946775"/>
              <a:ext cx="6302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2160.0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95" name="Rectangle 983"/>
            <p:cNvSpPr>
              <a:spLocks noChangeArrowheads="1"/>
            </p:cNvSpPr>
            <p:nvPr/>
          </p:nvSpPr>
          <p:spPr bwMode="auto">
            <a:xfrm>
              <a:off x="6013450" y="5946775"/>
              <a:ext cx="3413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96" name="Rectangle 984"/>
            <p:cNvSpPr>
              <a:spLocks noChangeArrowheads="1"/>
            </p:cNvSpPr>
            <p:nvPr/>
          </p:nvSpPr>
          <p:spPr bwMode="auto">
            <a:xfrm>
              <a:off x="6865937" y="5946775"/>
              <a:ext cx="3413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97" name="Rectangle 985"/>
            <p:cNvSpPr>
              <a:spLocks noChangeArrowheads="1"/>
            </p:cNvSpPr>
            <p:nvPr/>
          </p:nvSpPr>
          <p:spPr bwMode="auto">
            <a:xfrm>
              <a:off x="7716837" y="5946775"/>
              <a:ext cx="3429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98" name="Rectangle 986"/>
            <p:cNvSpPr>
              <a:spLocks noChangeArrowheads="1"/>
            </p:cNvSpPr>
            <p:nvPr/>
          </p:nvSpPr>
          <p:spPr bwMode="auto">
            <a:xfrm>
              <a:off x="8293100" y="5946775"/>
              <a:ext cx="6318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$7,750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499" name="Rectangle 987"/>
          <p:cNvSpPr>
            <a:spLocks noChangeArrowheads="1"/>
          </p:cNvSpPr>
          <p:nvPr/>
        </p:nvSpPr>
        <p:spPr bwMode="auto">
          <a:xfrm>
            <a:off x="7219950" y="6203950"/>
            <a:ext cx="874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Total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500" name="Rectangle 988"/>
          <p:cNvSpPr>
            <a:spLocks noChangeArrowheads="1"/>
          </p:cNvSpPr>
          <p:nvPr/>
        </p:nvSpPr>
        <p:spPr bwMode="auto">
          <a:xfrm>
            <a:off x="8108950" y="6203950"/>
            <a:ext cx="822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$970,248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7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0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140063" y="294553"/>
            <a:ext cx="8863874" cy="6397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Third Alternative: Minimum Workforce with Subcontracting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8712" y="934315"/>
            <a:ext cx="8785225" cy="5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defRPr/>
            </a:pPr>
            <a:r>
              <a:rPr lang="en-US" sz="1800" dirty="0"/>
              <a:t>Hire just enough workers to meet the minimum monthly demand</a:t>
            </a:r>
          </a:p>
        </p:txBody>
      </p:sp>
      <p:sp>
        <p:nvSpPr>
          <p:cNvPr id="32046" name="AutoShape 331"/>
          <p:cNvSpPr>
            <a:spLocks noChangeAspect="1" noChangeArrowheads="1" noTextEdit="1"/>
          </p:cNvSpPr>
          <p:nvPr/>
        </p:nvSpPr>
        <p:spPr bwMode="auto">
          <a:xfrm>
            <a:off x="296863" y="1447800"/>
            <a:ext cx="5580062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047" name="Group 533"/>
          <p:cNvGrpSpPr>
            <a:grpSpLocks/>
          </p:cNvGrpSpPr>
          <p:nvPr/>
        </p:nvGrpSpPr>
        <p:grpSpPr bwMode="auto">
          <a:xfrm>
            <a:off x="298450" y="1462088"/>
            <a:ext cx="8469312" cy="4779963"/>
            <a:chOff x="188" y="921"/>
            <a:chExt cx="5335" cy="3011"/>
          </a:xfrm>
        </p:grpSpPr>
        <p:sp>
          <p:nvSpPr>
            <p:cNvPr id="32172" name="Rectangle 333"/>
            <p:cNvSpPr>
              <a:spLocks noChangeArrowheads="1"/>
            </p:cNvSpPr>
            <p:nvPr/>
          </p:nvSpPr>
          <p:spPr bwMode="auto">
            <a:xfrm>
              <a:off x="192" y="925"/>
              <a:ext cx="1230" cy="17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73" name="Rectangle 334"/>
            <p:cNvSpPr>
              <a:spLocks noChangeArrowheads="1"/>
            </p:cNvSpPr>
            <p:nvPr/>
          </p:nvSpPr>
          <p:spPr bwMode="auto">
            <a:xfrm>
              <a:off x="1422" y="925"/>
              <a:ext cx="575" cy="17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74" name="Rectangle 335"/>
            <p:cNvSpPr>
              <a:spLocks noChangeArrowheads="1"/>
            </p:cNvSpPr>
            <p:nvPr/>
          </p:nvSpPr>
          <p:spPr bwMode="auto">
            <a:xfrm>
              <a:off x="1997" y="925"/>
              <a:ext cx="576" cy="17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75" name="Rectangle 336"/>
            <p:cNvSpPr>
              <a:spLocks noChangeArrowheads="1"/>
            </p:cNvSpPr>
            <p:nvPr/>
          </p:nvSpPr>
          <p:spPr bwMode="auto">
            <a:xfrm>
              <a:off x="2573" y="925"/>
              <a:ext cx="575" cy="17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76" name="Rectangle 337"/>
            <p:cNvSpPr>
              <a:spLocks noChangeArrowheads="1"/>
            </p:cNvSpPr>
            <p:nvPr/>
          </p:nvSpPr>
          <p:spPr bwMode="auto">
            <a:xfrm>
              <a:off x="3148" y="925"/>
              <a:ext cx="576" cy="17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77" name="Rectangle 338"/>
            <p:cNvSpPr>
              <a:spLocks noChangeArrowheads="1"/>
            </p:cNvSpPr>
            <p:nvPr/>
          </p:nvSpPr>
          <p:spPr bwMode="auto">
            <a:xfrm>
              <a:off x="3724" y="925"/>
              <a:ext cx="576" cy="17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78" name="Rectangle 339"/>
            <p:cNvSpPr>
              <a:spLocks noChangeArrowheads="1"/>
            </p:cNvSpPr>
            <p:nvPr/>
          </p:nvSpPr>
          <p:spPr bwMode="auto">
            <a:xfrm>
              <a:off x="4300" y="925"/>
              <a:ext cx="575" cy="17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79" name="Rectangle 340"/>
            <p:cNvSpPr>
              <a:spLocks noChangeArrowheads="1"/>
            </p:cNvSpPr>
            <p:nvPr/>
          </p:nvSpPr>
          <p:spPr bwMode="auto">
            <a:xfrm>
              <a:off x="4875" y="925"/>
              <a:ext cx="576" cy="17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80" name="Rectangle 341"/>
            <p:cNvSpPr>
              <a:spLocks noChangeArrowheads="1"/>
            </p:cNvSpPr>
            <p:nvPr/>
          </p:nvSpPr>
          <p:spPr bwMode="auto">
            <a:xfrm>
              <a:off x="192" y="1098"/>
              <a:ext cx="1230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81" name="Rectangle 342"/>
            <p:cNvSpPr>
              <a:spLocks noChangeArrowheads="1"/>
            </p:cNvSpPr>
            <p:nvPr/>
          </p:nvSpPr>
          <p:spPr bwMode="auto">
            <a:xfrm>
              <a:off x="1422" y="1098"/>
              <a:ext cx="575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82" name="Rectangle 343"/>
            <p:cNvSpPr>
              <a:spLocks noChangeArrowheads="1"/>
            </p:cNvSpPr>
            <p:nvPr/>
          </p:nvSpPr>
          <p:spPr bwMode="auto">
            <a:xfrm>
              <a:off x="1997" y="1098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83" name="Rectangle 344"/>
            <p:cNvSpPr>
              <a:spLocks noChangeArrowheads="1"/>
            </p:cNvSpPr>
            <p:nvPr/>
          </p:nvSpPr>
          <p:spPr bwMode="auto">
            <a:xfrm>
              <a:off x="2573" y="1098"/>
              <a:ext cx="575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84" name="Rectangle 345"/>
            <p:cNvSpPr>
              <a:spLocks noChangeArrowheads="1"/>
            </p:cNvSpPr>
            <p:nvPr/>
          </p:nvSpPr>
          <p:spPr bwMode="auto">
            <a:xfrm>
              <a:off x="3148" y="1098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85" name="Rectangle 346"/>
            <p:cNvSpPr>
              <a:spLocks noChangeArrowheads="1"/>
            </p:cNvSpPr>
            <p:nvPr/>
          </p:nvSpPr>
          <p:spPr bwMode="auto">
            <a:xfrm>
              <a:off x="3724" y="1098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86" name="Rectangle 347"/>
            <p:cNvSpPr>
              <a:spLocks noChangeArrowheads="1"/>
            </p:cNvSpPr>
            <p:nvPr/>
          </p:nvSpPr>
          <p:spPr bwMode="auto">
            <a:xfrm>
              <a:off x="4300" y="1098"/>
              <a:ext cx="575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87" name="Rectangle 348"/>
            <p:cNvSpPr>
              <a:spLocks noChangeArrowheads="1"/>
            </p:cNvSpPr>
            <p:nvPr/>
          </p:nvSpPr>
          <p:spPr bwMode="auto">
            <a:xfrm>
              <a:off x="4875" y="1098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88" name="Rectangle 349"/>
            <p:cNvSpPr>
              <a:spLocks noChangeArrowheads="1"/>
            </p:cNvSpPr>
            <p:nvPr/>
          </p:nvSpPr>
          <p:spPr bwMode="auto">
            <a:xfrm>
              <a:off x="192" y="1245"/>
              <a:ext cx="1230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89" name="Rectangle 350"/>
            <p:cNvSpPr>
              <a:spLocks noChangeArrowheads="1"/>
            </p:cNvSpPr>
            <p:nvPr/>
          </p:nvSpPr>
          <p:spPr bwMode="auto">
            <a:xfrm>
              <a:off x="1422" y="1245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90" name="Rectangle 351"/>
            <p:cNvSpPr>
              <a:spLocks noChangeArrowheads="1"/>
            </p:cNvSpPr>
            <p:nvPr/>
          </p:nvSpPr>
          <p:spPr bwMode="auto">
            <a:xfrm>
              <a:off x="1997" y="1245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91" name="Rectangle 352"/>
            <p:cNvSpPr>
              <a:spLocks noChangeArrowheads="1"/>
            </p:cNvSpPr>
            <p:nvPr/>
          </p:nvSpPr>
          <p:spPr bwMode="auto">
            <a:xfrm>
              <a:off x="2573" y="1245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92" name="Rectangle 353"/>
            <p:cNvSpPr>
              <a:spLocks noChangeArrowheads="1"/>
            </p:cNvSpPr>
            <p:nvPr/>
          </p:nvSpPr>
          <p:spPr bwMode="auto">
            <a:xfrm>
              <a:off x="3148" y="1245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93" name="Rectangle 354"/>
            <p:cNvSpPr>
              <a:spLocks noChangeArrowheads="1"/>
            </p:cNvSpPr>
            <p:nvPr/>
          </p:nvSpPr>
          <p:spPr bwMode="auto">
            <a:xfrm>
              <a:off x="3724" y="1245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94" name="Rectangle 355"/>
            <p:cNvSpPr>
              <a:spLocks noChangeArrowheads="1"/>
            </p:cNvSpPr>
            <p:nvPr/>
          </p:nvSpPr>
          <p:spPr bwMode="auto">
            <a:xfrm>
              <a:off x="4300" y="1245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95" name="Rectangle 356"/>
            <p:cNvSpPr>
              <a:spLocks noChangeArrowheads="1"/>
            </p:cNvSpPr>
            <p:nvPr/>
          </p:nvSpPr>
          <p:spPr bwMode="auto">
            <a:xfrm>
              <a:off x="4875" y="1245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96" name="Rectangle 357"/>
            <p:cNvSpPr>
              <a:spLocks noChangeArrowheads="1"/>
            </p:cNvSpPr>
            <p:nvPr/>
          </p:nvSpPr>
          <p:spPr bwMode="auto">
            <a:xfrm>
              <a:off x="192" y="1393"/>
              <a:ext cx="1230" cy="15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97" name="Rectangle 358"/>
            <p:cNvSpPr>
              <a:spLocks noChangeArrowheads="1"/>
            </p:cNvSpPr>
            <p:nvPr/>
          </p:nvSpPr>
          <p:spPr bwMode="auto">
            <a:xfrm>
              <a:off x="1422" y="1393"/>
              <a:ext cx="575" cy="15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98" name="Rectangle 359"/>
            <p:cNvSpPr>
              <a:spLocks noChangeArrowheads="1"/>
            </p:cNvSpPr>
            <p:nvPr/>
          </p:nvSpPr>
          <p:spPr bwMode="auto">
            <a:xfrm>
              <a:off x="1997" y="1393"/>
              <a:ext cx="576" cy="15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99" name="Rectangle 360"/>
            <p:cNvSpPr>
              <a:spLocks noChangeArrowheads="1"/>
            </p:cNvSpPr>
            <p:nvPr/>
          </p:nvSpPr>
          <p:spPr bwMode="auto">
            <a:xfrm>
              <a:off x="2573" y="1393"/>
              <a:ext cx="575" cy="15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0" name="Rectangle 361"/>
            <p:cNvSpPr>
              <a:spLocks noChangeArrowheads="1"/>
            </p:cNvSpPr>
            <p:nvPr/>
          </p:nvSpPr>
          <p:spPr bwMode="auto">
            <a:xfrm>
              <a:off x="3148" y="1393"/>
              <a:ext cx="576" cy="15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1" name="Rectangle 362"/>
            <p:cNvSpPr>
              <a:spLocks noChangeArrowheads="1"/>
            </p:cNvSpPr>
            <p:nvPr/>
          </p:nvSpPr>
          <p:spPr bwMode="auto">
            <a:xfrm>
              <a:off x="3724" y="1393"/>
              <a:ext cx="576" cy="15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2" name="Rectangle 363"/>
            <p:cNvSpPr>
              <a:spLocks noChangeArrowheads="1"/>
            </p:cNvSpPr>
            <p:nvPr/>
          </p:nvSpPr>
          <p:spPr bwMode="auto">
            <a:xfrm>
              <a:off x="4300" y="1393"/>
              <a:ext cx="575" cy="15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3" name="Rectangle 364"/>
            <p:cNvSpPr>
              <a:spLocks noChangeArrowheads="1"/>
            </p:cNvSpPr>
            <p:nvPr/>
          </p:nvSpPr>
          <p:spPr bwMode="auto">
            <a:xfrm>
              <a:off x="4875" y="1393"/>
              <a:ext cx="576" cy="15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4" name="Rectangle 365"/>
            <p:cNvSpPr>
              <a:spLocks noChangeArrowheads="1"/>
            </p:cNvSpPr>
            <p:nvPr/>
          </p:nvSpPr>
          <p:spPr bwMode="auto">
            <a:xfrm>
              <a:off x="192" y="1546"/>
              <a:ext cx="1230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5" name="Rectangle 366"/>
            <p:cNvSpPr>
              <a:spLocks noChangeArrowheads="1"/>
            </p:cNvSpPr>
            <p:nvPr/>
          </p:nvSpPr>
          <p:spPr bwMode="auto">
            <a:xfrm>
              <a:off x="1422" y="1546"/>
              <a:ext cx="575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6" name="Rectangle 367"/>
            <p:cNvSpPr>
              <a:spLocks noChangeArrowheads="1"/>
            </p:cNvSpPr>
            <p:nvPr/>
          </p:nvSpPr>
          <p:spPr bwMode="auto">
            <a:xfrm>
              <a:off x="1997" y="1546"/>
              <a:ext cx="576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7" name="Rectangle 368"/>
            <p:cNvSpPr>
              <a:spLocks noChangeArrowheads="1"/>
            </p:cNvSpPr>
            <p:nvPr/>
          </p:nvSpPr>
          <p:spPr bwMode="auto">
            <a:xfrm>
              <a:off x="2573" y="1546"/>
              <a:ext cx="575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8" name="Rectangle 369"/>
            <p:cNvSpPr>
              <a:spLocks noChangeArrowheads="1"/>
            </p:cNvSpPr>
            <p:nvPr/>
          </p:nvSpPr>
          <p:spPr bwMode="auto">
            <a:xfrm>
              <a:off x="3148" y="1546"/>
              <a:ext cx="576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9" name="Rectangle 370"/>
            <p:cNvSpPr>
              <a:spLocks noChangeArrowheads="1"/>
            </p:cNvSpPr>
            <p:nvPr/>
          </p:nvSpPr>
          <p:spPr bwMode="auto">
            <a:xfrm>
              <a:off x="3724" y="1546"/>
              <a:ext cx="576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0" name="Rectangle 371"/>
            <p:cNvSpPr>
              <a:spLocks noChangeArrowheads="1"/>
            </p:cNvSpPr>
            <p:nvPr/>
          </p:nvSpPr>
          <p:spPr bwMode="auto">
            <a:xfrm>
              <a:off x="4300" y="1546"/>
              <a:ext cx="575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1" name="Rectangle 372"/>
            <p:cNvSpPr>
              <a:spLocks noChangeArrowheads="1"/>
            </p:cNvSpPr>
            <p:nvPr/>
          </p:nvSpPr>
          <p:spPr bwMode="auto">
            <a:xfrm>
              <a:off x="4875" y="1546"/>
              <a:ext cx="576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2" name="Rectangle 373"/>
            <p:cNvSpPr>
              <a:spLocks noChangeArrowheads="1"/>
            </p:cNvSpPr>
            <p:nvPr/>
          </p:nvSpPr>
          <p:spPr bwMode="auto">
            <a:xfrm>
              <a:off x="192" y="1698"/>
              <a:ext cx="1230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3" name="Rectangle 374"/>
            <p:cNvSpPr>
              <a:spLocks noChangeArrowheads="1"/>
            </p:cNvSpPr>
            <p:nvPr/>
          </p:nvSpPr>
          <p:spPr bwMode="auto">
            <a:xfrm>
              <a:off x="1422" y="1698"/>
              <a:ext cx="575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4" name="Rectangle 375"/>
            <p:cNvSpPr>
              <a:spLocks noChangeArrowheads="1"/>
            </p:cNvSpPr>
            <p:nvPr/>
          </p:nvSpPr>
          <p:spPr bwMode="auto">
            <a:xfrm>
              <a:off x="1997" y="1698"/>
              <a:ext cx="576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5" name="Rectangle 376"/>
            <p:cNvSpPr>
              <a:spLocks noChangeArrowheads="1"/>
            </p:cNvSpPr>
            <p:nvPr/>
          </p:nvSpPr>
          <p:spPr bwMode="auto">
            <a:xfrm>
              <a:off x="2573" y="1698"/>
              <a:ext cx="575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6" name="Rectangle 377"/>
            <p:cNvSpPr>
              <a:spLocks noChangeArrowheads="1"/>
            </p:cNvSpPr>
            <p:nvPr/>
          </p:nvSpPr>
          <p:spPr bwMode="auto">
            <a:xfrm>
              <a:off x="3148" y="1698"/>
              <a:ext cx="576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7" name="Rectangle 378"/>
            <p:cNvSpPr>
              <a:spLocks noChangeArrowheads="1"/>
            </p:cNvSpPr>
            <p:nvPr/>
          </p:nvSpPr>
          <p:spPr bwMode="auto">
            <a:xfrm>
              <a:off x="3724" y="1698"/>
              <a:ext cx="576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8" name="Rectangle 379"/>
            <p:cNvSpPr>
              <a:spLocks noChangeArrowheads="1"/>
            </p:cNvSpPr>
            <p:nvPr/>
          </p:nvSpPr>
          <p:spPr bwMode="auto">
            <a:xfrm>
              <a:off x="4300" y="1698"/>
              <a:ext cx="575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9" name="Rectangle 380"/>
            <p:cNvSpPr>
              <a:spLocks noChangeArrowheads="1"/>
            </p:cNvSpPr>
            <p:nvPr/>
          </p:nvSpPr>
          <p:spPr bwMode="auto">
            <a:xfrm>
              <a:off x="4875" y="1698"/>
              <a:ext cx="576" cy="15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0" name="Rectangle 381"/>
            <p:cNvSpPr>
              <a:spLocks noChangeArrowheads="1"/>
            </p:cNvSpPr>
            <p:nvPr/>
          </p:nvSpPr>
          <p:spPr bwMode="auto">
            <a:xfrm>
              <a:off x="192" y="1850"/>
              <a:ext cx="1230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1" name="Rectangle 382"/>
            <p:cNvSpPr>
              <a:spLocks noChangeArrowheads="1"/>
            </p:cNvSpPr>
            <p:nvPr/>
          </p:nvSpPr>
          <p:spPr bwMode="auto">
            <a:xfrm>
              <a:off x="1422" y="1850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2" name="Rectangle 383"/>
            <p:cNvSpPr>
              <a:spLocks noChangeArrowheads="1"/>
            </p:cNvSpPr>
            <p:nvPr/>
          </p:nvSpPr>
          <p:spPr bwMode="auto">
            <a:xfrm>
              <a:off x="1997" y="1850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3" name="Rectangle 384"/>
            <p:cNvSpPr>
              <a:spLocks noChangeArrowheads="1"/>
            </p:cNvSpPr>
            <p:nvPr/>
          </p:nvSpPr>
          <p:spPr bwMode="auto">
            <a:xfrm>
              <a:off x="2573" y="1850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4" name="Rectangle 385"/>
            <p:cNvSpPr>
              <a:spLocks noChangeArrowheads="1"/>
            </p:cNvSpPr>
            <p:nvPr/>
          </p:nvSpPr>
          <p:spPr bwMode="auto">
            <a:xfrm>
              <a:off x="3148" y="1850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5" name="Rectangle 386"/>
            <p:cNvSpPr>
              <a:spLocks noChangeArrowheads="1"/>
            </p:cNvSpPr>
            <p:nvPr/>
          </p:nvSpPr>
          <p:spPr bwMode="auto">
            <a:xfrm>
              <a:off x="3724" y="1850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6" name="Rectangle 387"/>
            <p:cNvSpPr>
              <a:spLocks noChangeArrowheads="1"/>
            </p:cNvSpPr>
            <p:nvPr/>
          </p:nvSpPr>
          <p:spPr bwMode="auto">
            <a:xfrm>
              <a:off x="4300" y="1850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7" name="Rectangle 388"/>
            <p:cNvSpPr>
              <a:spLocks noChangeArrowheads="1"/>
            </p:cNvSpPr>
            <p:nvPr/>
          </p:nvSpPr>
          <p:spPr bwMode="auto">
            <a:xfrm>
              <a:off x="4875" y="1850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8" name="Rectangle 389"/>
            <p:cNvSpPr>
              <a:spLocks noChangeArrowheads="1"/>
            </p:cNvSpPr>
            <p:nvPr/>
          </p:nvSpPr>
          <p:spPr bwMode="auto">
            <a:xfrm>
              <a:off x="192" y="1998"/>
              <a:ext cx="1230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9" name="Rectangle 390"/>
            <p:cNvSpPr>
              <a:spLocks noChangeArrowheads="1"/>
            </p:cNvSpPr>
            <p:nvPr/>
          </p:nvSpPr>
          <p:spPr bwMode="auto">
            <a:xfrm>
              <a:off x="1422" y="1998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0" name="Rectangle 391"/>
            <p:cNvSpPr>
              <a:spLocks noChangeArrowheads="1"/>
            </p:cNvSpPr>
            <p:nvPr/>
          </p:nvSpPr>
          <p:spPr bwMode="auto">
            <a:xfrm>
              <a:off x="1997" y="1998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1" name="Rectangle 392"/>
            <p:cNvSpPr>
              <a:spLocks noChangeArrowheads="1"/>
            </p:cNvSpPr>
            <p:nvPr/>
          </p:nvSpPr>
          <p:spPr bwMode="auto">
            <a:xfrm>
              <a:off x="2573" y="1998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2" name="Rectangle 393"/>
            <p:cNvSpPr>
              <a:spLocks noChangeArrowheads="1"/>
            </p:cNvSpPr>
            <p:nvPr/>
          </p:nvSpPr>
          <p:spPr bwMode="auto">
            <a:xfrm>
              <a:off x="3148" y="1998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3" name="Rectangle 394"/>
            <p:cNvSpPr>
              <a:spLocks noChangeArrowheads="1"/>
            </p:cNvSpPr>
            <p:nvPr/>
          </p:nvSpPr>
          <p:spPr bwMode="auto">
            <a:xfrm>
              <a:off x="3724" y="1998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4" name="Rectangle 395"/>
            <p:cNvSpPr>
              <a:spLocks noChangeArrowheads="1"/>
            </p:cNvSpPr>
            <p:nvPr/>
          </p:nvSpPr>
          <p:spPr bwMode="auto">
            <a:xfrm>
              <a:off x="4300" y="1998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5" name="Rectangle 396"/>
            <p:cNvSpPr>
              <a:spLocks noChangeArrowheads="1"/>
            </p:cNvSpPr>
            <p:nvPr/>
          </p:nvSpPr>
          <p:spPr bwMode="auto">
            <a:xfrm>
              <a:off x="4875" y="1998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6" name="Rectangle 397"/>
            <p:cNvSpPr>
              <a:spLocks noChangeArrowheads="1"/>
            </p:cNvSpPr>
            <p:nvPr/>
          </p:nvSpPr>
          <p:spPr bwMode="auto">
            <a:xfrm>
              <a:off x="192" y="2146"/>
              <a:ext cx="1230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7" name="Rectangle 398"/>
            <p:cNvSpPr>
              <a:spLocks noChangeArrowheads="1"/>
            </p:cNvSpPr>
            <p:nvPr/>
          </p:nvSpPr>
          <p:spPr bwMode="auto">
            <a:xfrm>
              <a:off x="1422" y="2146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8" name="Rectangle 399"/>
            <p:cNvSpPr>
              <a:spLocks noChangeArrowheads="1"/>
            </p:cNvSpPr>
            <p:nvPr/>
          </p:nvSpPr>
          <p:spPr bwMode="auto">
            <a:xfrm>
              <a:off x="1997" y="2146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9" name="Rectangle 400"/>
            <p:cNvSpPr>
              <a:spLocks noChangeArrowheads="1"/>
            </p:cNvSpPr>
            <p:nvPr/>
          </p:nvSpPr>
          <p:spPr bwMode="auto">
            <a:xfrm>
              <a:off x="2573" y="2146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0" name="Rectangle 401"/>
            <p:cNvSpPr>
              <a:spLocks noChangeArrowheads="1"/>
            </p:cNvSpPr>
            <p:nvPr/>
          </p:nvSpPr>
          <p:spPr bwMode="auto">
            <a:xfrm>
              <a:off x="3148" y="2146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1" name="Rectangle 402"/>
            <p:cNvSpPr>
              <a:spLocks noChangeArrowheads="1"/>
            </p:cNvSpPr>
            <p:nvPr/>
          </p:nvSpPr>
          <p:spPr bwMode="auto">
            <a:xfrm>
              <a:off x="3724" y="2146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2" name="Rectangle 403"/>
            <p:cNvSpPr>
              <a:spLocks noChangeArrowheads="1"/>
            </p:cNvSpPr>
            <p:nvPr/>
          </p:nvSpPr>
          <p:spPr bwMode="auto">
            <a:xfrm>
              <a:off x="4300" y="2146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3" name="Rectangle 404"/>
            <p:cNvSpPr>
              <a:spLocks noChangeArrowheads="1"/>
            </p:cNvSpPr>
            <p:nvPr/>
          </p:nvSpPr>
          <p:spPr bwMode="auto">
            <a:xfrm>
              <a:off x="4875" y="2146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4" name="Rectangle 405"/>
            <p:cNvSpPr>
              <a:spLocks noChangeArrowheads="1"/>
            </p:cNvSpPr>
            <p:nvPr/>
          </p:nvSpPr>
          <p:spPr bwMode="auto">
            <a:xfrm>
              <a:off x="192" y="2294"/>
              <a:ext cx="1230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5" name="Rectangle 406"/>
            <p:cNvSpPr>
              <a:spLocks noChangeArrowheads="1"/>
            </p:cNvSpPr>
            <p:nvPr/>
          </p:nvSpPr>
          <p:spPr bwMode="auto">
            <a:xfrm>
              <a:off x="1422" y="2294"/>
              <a:ext cx="575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6" name="Rectangle 407"/>
            <p:cNvSpPr>
              <a:spLocks noChangeArrowheads="1"/>
            </p:cNvSpPr>
            <p:nvPr/>
          </p:nvSpPr>
          <p:spPr bwMode="auto">
            <a:xfrm>
              <a:off x="1997" y="2294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7" name="Rectangle 408"/>
            <p:cNvSpPr>
              <a:spLocks noChangeArrowheads="1"/>
            </p:cNvSpPr>
            <p:nvPr/>
          </p:nvSpPr>
          <p:spPr bwMode="auto">
            <a:xfrm>
              <a:off x="2573" y="2294"/>
              <a:ext cx="575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8" name="Rectangle 409"/>
            <p:cNvSpPr>
              <a:spLocks noChangeArrowheads="1"/>
            </p:cNvSpPr>
            <p:nvPr/>
          </p:nvSpPr>
          <p:spPr bwMode="auto">
            <a:xfrm>
              <a:off x="3148" y="2294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9" name="Rectangle 410"/>
            <p:cNvSpPr>
              <a:spLocks noChangeArrowheads="1"/>
            </p:cNvSpPr>
            <p:nvPr/>
          </p:nvSpPr>
          <p:spPr bwMode="auto">
            <a:xfrm>
              <a:off x="3724" y="2294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0" name="Rectangle 411"/>
            <p:cNvSpPr>
              <a:spLocks noChangeArrowheads="1"/>
            </p:cNvSpPr>
            <p:nvPr/>
          </p:nvSpPr>
          <p:spPr bwMode="auto">
            <a:xfrm>
              <a:off x="4300" y="2294"/>
              <a:ext cx="575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1" name="Rectangle 412"/>
            <p:cNvSpPr>
              <a:spLocks noChangeArrowheads="1"/>
            </p:cNvSpPr>
            <p:nvPr/>
          </p:nvSpPr>
          <p:spPr bwMode="auto">
            <a:xfrm>
              <a:off x="4875" y="2294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2" name="Rectangle 413"/>
            <p:cNvSpPr>
              <a:spLocks noChangeArrowheads="1"/>
            </p:cNvSpPr>
            <p:nvPr/>
          </p:nvSpPr>
          <p:spPr bwMode="auto">
            <a:xfrm>
              <a:off x="192" y="2441"/>
              <a:ext cx="1230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3" name="Rectangle 414"/>
            <p:cNvSpPr>
              <a:spLocks noChangeArrowheads="1"/>
            </p:cNvSpPr>
            <p:nvPr/>
          </p:nvSpPr>
          <p:spPr bwMode="auto">
            <a:xfrm>
              <a:off x="1422" y="2441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4" name="Rectangle 415"/>
            <p:cNvSpPr>
              <a:spLocks noChangeArrowheads="1"/>
            </p:cNvSpPr>
            <p:nvPr/>
          </p:nvSpPr>
          <p:spPr bwMode="auto">
            <a:xfrm>
              <a:off x="1997" y="2441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5" name="Rectangle 416"/>
            <p:cNvSpPr>
              <a:spLocks noChangeArrowheads="1"/>
            </p:cNvSpPr>
            <p:nvPr/>
          </p:nvSpPr>
          <p:spPr bwMode="auto">
            <a:xfrm>
              <a:off x="2573" y="2441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6" name="Rectangle 417"/>
            <p:cNvSpPr>
              <a:spLocks noChangeArrowheads="1"/>
            </p:cNvSpPr>
            <p:nvPr/>
          </p:nvSpPr>
          <p:spPr bwMode="auto">
            <a:xfrm>
              <a:off x="3148" y="2441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7" name="Rectangle 418"/>
            <p:cNvSpPr>
              <a:spLocks noChangeArrowheads="1"/>
            </p:cNvSpPr>
            <p:nvPr/>
          </p:nvSpPr>
          <p:spPr bwMode="auto">
            <a:xfrm>
              <a:off x="3724" y="2441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8" name="Rectangle 419"/>
            <p:cNvSpPr>
              <a:spLocks noChangeArrowheads="1"/>
            </p:cNvSpPr>
            <p:nvPr/>
          </p:nvSpPr>
          <p:spPr bwMode="auto">
            <a:xfrm>
              <a:off x="4300" y="2441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9" name="Rectangle 420"/>
            <p:cNvSpPr>
              <a:spLocks noChangeArrowheads="1"/>
            </p:cNvSpPr>
            <p:nvPr/>
          </p:nvSpPr>
          <p:spPr bwMode="auto">
            <a:xfrm>
              <a:off x="4875" y="2441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0" name="Rectangle 421"/>
            <p:cNvSpPr>
              <a:spLocks noChangeArrowheads="1"/>
            </p:cNvSpPr>
            <p:nvPr/>
          </p:nvSpPr>
          <p:spPr bwMode="auto">
            <a:xfrm>
              <a:off x="192" y="2589"/>
              <a:ext cx="1230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1" name="Rectangle 422"/>
            <p:cNvSpPr>
              <a:spLocks noChangeArrowheads="1"/>
            </p:cNvSpPr>
            <p:nvPr/>
          </p:nvSpPr>
          <p:spPr bwMode="auto">
            <a:xfrm>
              <a:off x="1422" y="2589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2" name="Rectangle 423"/>
            <p:cNvSpPr>
              <a:spLocks noChangeArrowheads="1"/>
            </p:cNvSpPr>
            <p:nvPr/>
          </p:nvSpPr>
          <p:spPr bwMode="auto">
            <a:xfrm>
              <a:off x="1997" y="2589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3" name="Rectangle 424"/>
            <p:cNvSpPr>
              <a:spLocks noChangeArrowheads="1"/>
            </p:cNvSpPr>
            <p:nvPr/>
          </p:nvSpPr>
          <p:spPr bwMode="auto">
            <a:xfrm>
              <a:off x="2573" y="2589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4" name="Rectangle 425"/>
            <p:cNvSpPr>
              <a:spLocks noChangeArrowheads="1"/>
            </p:cNvSpPr>
            <p:nvPr/>
          </p:nvSpPr>
          <p:spPr bwMode="auto">
            <a:xfrm>
              <a:off x="3148" y="2589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5" name="Rectangle 426"/>
            <p:cNvSpPr>
              <a:spLocks noChangeArrowheads="1"/>
            </p:cNvSpPr>
            <p:nvPr/>
          </p:nvSpPr>
          <p:spPr bwMode="auto">
            <a:xfrm>
              <a:off x="3724" y="2589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6" name="Rectangle 427"/>
            <p:cNvSpPr>
              <a:spLocks noChangeArrowheads="1"/>
            </p:cNvSpPr>
            <p:nvPr/>
          </p:nvSpPr>
          <p:spPr bwMode="auto">
            <a:xfrm>
              <a:off x="4300" y="2589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7" name="Rectangle 428"/>
            <p:cNvSpPr>
              <a:spLocks noChangeArrowheads="1"/>
            </p:cNvSpPr>
            <p:nvPr/>
          </p:nvSpPr>
          <p:spPr bwMode="auto">
            <a:xfrm>
              <a:off x="4875" y="2589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8" name="Rectangle 429"/>
            <p:cNvSpPr>
              <a:spLocks noChangeArrowheads="1"/>
            </p:cNvSpPr>
            <p:nvPr/>
          </p:nvSpPr>
          <p:spPr bwMode="auto">
            <a:xfrm>
              <a:off x="192" y="2737"/>
              <a:ext cx="1230" cy="15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9" name="Rectangle 430"/>
            <p:cNvSpPr>
              <a:spLocks noChangeArrowheads="1"/>
            </p:cNvSpPr>
            <p:nvPr/>
          </p:nvSpPr>
          <p:spPr bwMode="auto">
            <a:xfrm>
              <a:off x="1422" y="2737"/>
              <a:ext cx="575" cy="15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0" name="Rectangle 431"/>
            <p:cNvSpPr>
              <a:spLocks noChangeArrowheads="1"/>
            </p:cNvSpPr>
            <p:nvPr/>
          </p:nvSpPr>
          <p:spPr bwMode="auto">
            <a:xfrm>
              <a:off x="1997" y="2737"/>
              <a:ext cx="576" cy="15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1" name="Rectangle 432"/>
            <p:cNvSpPr>
              <a:spLocks noChangeArrowheads="1"/>
            </p:cNvSpPr>
            <p:nvPr/>
          </p:nvSpPr>
          <p:spPr bwMode="auto">
            <a:xfrm>
              <a:off x="2573" y="2737"/>
              <a:ext cx="575" cy="15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2" name="Rectangle 433"/>
            <p:cNvSpPr>
              <a:spLocks noChangeArrowheads="1"/>
            </p:cNvSpPr>
            <p:nvPr/>
          </p:nvSpPr>
          <p:spPr bwMode="auto">
            <a:xfrm>
              <a:off x="3148" y="2737"/>
              <a:ext cx="576" cy="15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3" name="Rectangle 434"/>
            <p:cNvSpPr>
              <a:spLocks noChangeArrowheads="1"/>
            </p:cNvSpPr>
            <p:nvPr/>
          </p:nvSpPr>
          <p:spPr bwMode="auto">
            <a:xfrm>
              <a:off x="3724" y="2737"/>
              <a:ext cx="576" cy="15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4" name="Rectangle 435"/>
            <p:cNvSpPr>
              <a:spLocks noChangeArrowheads="1"/>
            </p:cNvSpPr>
            <p:nvPr/>
          </p:nvSpPr>
          <p:spPr bwMode="auto">
            <a:xfrm>
              <a:off x="4300" y="2737"/>
              <a:ext cx="575" cy="15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5" name="Rectangle 436"/>
            <p:cNvSpPr>
              <a:spLocks noChangeArrowheads="1"/>
            </p:cNvSpPr>
            <p:nvPr/>
          </p:nvSpPr>
          <p:spPr bwMode="auto">
            <a:xfrm>
              <a:off x="4875" y="2737"/>
              <a:ext cx="576" cy="152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6" name="Rectangle 437"/>
            <p:cNvSpPr>
              <a:spLocks noChangeArrowheads="1"/>
            </p:cNvSpPr>
            <p:nvPr/>
          </p:nvSpPr>
          <p:spPr bwMode="auto">
            <a:xfrm>
              <a:off x="192" y="2889"/>
              <a:ext cx="1230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7" name="Rectangle 438"/>
            <p:cNvSpPr>
              <a:spLocks noChangeArrowheads="1"/>
            </p:cNvSpPr>
            <p:nvPr/>
          </p:nvSpPr>
          <p:spPr bwMode="auto">
            <a:xfrm>
              <a:off x="1422" y="2889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8" name="Rectangle 439"/>
            <p:cNvSpPr>
              <a:spLocks noChangeArrowheads="1"/>
            </p:cNvSpPr>
            <p:nvPr/>
          </p:nvSpPr>
          <p:spPr bwMode="auto">
            <a:xfrm>
              <a:off x="1997" y="2889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9" name="Rectangle 440"/>
            <p:cNvSpPr>
              <a:spLocks noChangeArrowheads="1"/>
            </p:cNvSpPr>
            <p:nvPr/>
          </p:nvSpPr>
          <p:spPr bwMode="auto">
            <a:xfrm>
              <a:off x="2573" y="2889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0" name="Rectangle 441"/>
            <p:cNvSpPr>
              <a:spLocks noChangeArrowheads="1"/>
            </p:cNvSpPr>
            <p:nvPr/>
          </p:nvSpPr>
          <p:spPr bwMode="auto">
            <a:xfrm>
              <a:off x="3148" y="2889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1" name="Rectangle 442"/>
            <p:cNvSpPr>
              <a:spLocks noChangeArrowheads="1"/>
            </p:cNvSpPr>
            <p:nvPr/>
          </p:nvSpPr>
          <p:spPr bwMode="auto">
            <a:xfrm>
              <a:off x="3724" y="2889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2" name="Rectangle 443"/>
            <p:cNvSpPr>
              <a:spLocks noChangeArrowheads="1"/>
            </p:cNvSpPr>
            <p:nvPr/>
          </p:nvSpPr>
          <p:spPr bwMode="auto">
            <a:xfrm>
              <a:off x="4300" y="2889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3" name="Rectangle 444"/>
            <p:cNvSpPr>
              <a:spLocks noChangeArrowheads="1"/>
            </p:cNvSpPr>
            <p:nvPr/>
          </p:nvSpPr>
          <p:spPr bwMode="auto">
            <a:xfrm>
              <a:off x="4875" y="2889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4" name="Rectangle 445"/>
            <p:cNvSpPr>
              <a:spLocks noChangeArrowheads="1"/>
            </p:cNvSpPr>
            <p:nvPr/>
          </p:nvSpPr>
          <p:spPr bwMode="auto">
            <a:xfrm>
              <a:off x="192" y="3037"/>
              <a:ext cx="1230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5" name="Rectangle 446"/>
            <p:cNvSpPr>
              <a:spLocks noChangeArrowheads="1"/>
            </p:cNvSpPr>
            <p:nvPr/>
          </p:nvSpPr>
          <p:spPr bwMode="auto">
            <a:xfrm>
              <a:off x="1422" y="3037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6" name="Rectangle 447"/>
            <p:cNvSpPr>
              <a:spLocks noChangeArrowheads="1"/>
            </p:cNvSpPr>
            <p:nvPr/>
          </p:nvSpPr>
          <p:spPr bwMode="auto">
            <a:xfrm>
              <a:off x="1997" y="3037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7" name="Rectangle 448"/>
            <p:cNvSpPr>
              <a:spLocks noChangeArrowheads="1"/>
            </p:cNvSpPr>
            <p:nvPr/>
          </p:nvSpPr>
          <p:spPr bwMode="auto">
            <a:xfrm>
              <a:off x="2573" y="3037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8" name="Rectangle 449"/>
            <p:cNvSpPr>
              <a:spLocks noChangeArrowheads="1"/>
            </p:cNvSpPr>
            <p:nvPr/>
          </p:nvSpPr>
          <p:spPr bwMode="auto">
            <a:xfrm>
              <a:off x="3148" y="3037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9" name="Rectangle 450"/>
            <p:cNvSpPr>
              <a:spLocks noChangeArrowheads="1"/>
            </p:cNvSpPr>
            <p:nvPr/>
          </p:nvSpPr>
          <p:spPr bwMode="auto">
            <a:xfrm>
              <a:off x="3724" y="3037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0" name="Rectangle 451"/>
            <p:cNvSpPr>
              <a:spLocks noChangeArrowheads="1"/>
            </p:cNvSpPr>
            <p:nvPr/>
          </p:nvSpPr>
          <p:spPr bwMode="auto">
            <a:xfrm>
              <a:off x="4300" y="3037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1" name="Rectangle 452"/>
            <p:cNvSpPr>
              <a:spLocks noChangeArrowheads="1"/>
            </p:cNvSpPr>
            <p:nvPr/>
          </p:nvSpPr>
          <p:spPr bwMode="auto">
            <a:xfrm>
              <a:off x="4875" y="3037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2" name="Rectangle 453"/>
            <p:cNvSpPr>
              <a:spLocks noChangeArrowheads="1"/>
            </p:cNvSpPr>
            <p:nvPr/>
          </p:nvSpPr>
          <p:spPr bwMode="auto">
            <a:xfrm>
              <a:off x="192" y="3185"/>
              <a:ext cx="1230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3" name="Rectangle 454"/>
            <p:cNvSpPr>
              <a:spLocks noChangeArrowheads="1"/>
            </p:cNvSpPr>
            <p:nvPr/>
          </p:nvSpPr>
          <p:spPr bwMode="auto">
            <a:xfrm>
              <a:off x="1422" y="3185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4" name="Rectangle 455"/>
            <p:cNvSpPr>
              <a:spLocks noChangeArrowheads="1"/>
            </p:cNvSpPr>
            <p:nvPr/>
          </p:nvSpPr>
          <p:spPr bwMode="auto">
            <a:xfrm>
              <a:off x="1997" y="3185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5" name="Rectangle 456"/>
            <p:cNvSpPr>
              <a:spLocks noChangeArrowheads="1"/>
            </p:cNvSpPr>
            <p:nvPr/>
          </p:nvSpPr>
          <p:spPr bwMode="auto">
            <a:xfrm>
              <a:off x="2573" y="3185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6" name="Rectangle 457"/>
            <p:cNvSpPr>
              <a:spLocks noChangeArrowheads="1"/>
            </p:cNvSpPr>
            <p:nvPr/>
          </p:nvSpPr>
          <p:spPr bwMode="auto">
            <a:xfrm>
              <a:off x="3148" y="3185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7" name="Rectangle 458"/>
            <p:cNvSpPr>
              <a:spLocks noChangeArrowheads="1"/>
            </p:cNvSpPr>
            <p:nvPr/>
          </p:nvSpPr>
          <p:spPr bwMode="auto">
            <a:xfrm>
              <a:off x="3724" y="3185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8" name="Rectangle 459"/>
            <p:cNvSpPr>
              <a:spLocks noChangeArrowheads="1"/>
            </p:cNvSpPr>
            <p:nvPr/>
          </p:nvSpPr>
          <p:spPr bwMode="auto">
            <a:xfrm>
              <a:off x="4300" y="3185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9" name="Rectangle 460"/>
            <p:cNvSpPr>
              <a:spLocks noChangeArrowheads="1"/>
            </p:cNvSpPr>
            <p:nvPr/>
          </p:nvSpPr>
          <p:spPr bwMode="auto">
            <a:xfrm>
              <a:off x="4875" y="3185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0" name="Rectangle 461"/>
            <p:cNvSpPr>
              <a:spLocks noChangeArrowheads="1"/>
            </p:cNvSpPr>
            <p:nvPr/>
          </p:nvSpPr>
          <p:spPr bwMode="auto">
            <a:xfrm>
              <a:off x="192" y="3333"/>
              <a:ext cx="1230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1" name="Rectangle 462"/>
            <p:cNvSpPr>
              <a:spLocks noChangeArrowheads="1"/>
            </p:cNvSpPr>
            <p:nvPr/>
          </p:nvSpPr>
          <p:spPr bwMode="auto">
            <a:xfrm>
              <a:off x="1422" y="3333"/>
              <a:ext cx="575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2" name="Rectangle 463"/>
            <p:cNvSpPr>
              <a:spLocks noChangeArrowheads="1"/>
            </p:cNvSpPr>
            <p:nvPr/>
          </p:nvSpPr>
          <p:spPr bwMode="auto">
            <a:xfrm>
              <a:off x="1997" y="3333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3" name="Rectangle 464"/>
            <p:cNvSpPr>
              <a:spLocks noChangeArrowheads="1"/>
            </p:cNvSpPr>
            <p:nvPr/>
          </p:nvSpPr>
          <p:spPr bwMode="auto">
            <a:xfrm>
              <a:off x="2573" y="3333"/>
              <a:ext cx="575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4" name="Rectangle 465"/>
            <p:cNvSpPr>
              <a:spLocks noChangeArrowheads="1"/>
            </p:cNvSpPr>
            <p:nvPr/>
          </p:nvSpPr>
          <p:spPr bwMode="auto">
            <a:xfrm>
              <a:off x="3148" y="3333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5" name="Rectangle 466"/>
            <p:cNvSpPr>
              <a:spLocks noChangeArrowheads="1"/>
            </p:cNvSpPr>
            <p:nvPr/>
          </p:nvSpPr>
          <p:spPr bwMode="auto">
            <a:xfrm>
              <a:off x="3724" y="3333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6" name="Rectangle 467"/>
            <p:cNvSpPr>
              <a:spLocks noChangeArrowheads="1"/>
            </p:cNvSpPr>
            <p:nvPr/>
          </p:nvSpPr>
          <p:spPr bwMode="auto">
            <a:xfrm>
              <a:off x="4300" y="3333"/>
              <a:ext cx="575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7" name="Rectangle 468"/>
            <p:cNvSpPr>
              <a:spLocks noChangeArrowheads="1"/>
            </p:cNvSpPr>
            <p:nvPr/>
          </p:nvSpPr>
          <p:spPr bwMode="auto">
            <a:xfrm>
              <a:off x="4875" y="3333"/>
              <a:ext cx="576" cy="147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8" name="Rectangle 469"/>
            <p:cNvSpPr>
              <a:spLocks noChangeArrowheads="1"/>
            </p:cNvSpPr>
            <p:nvPr/>
          </p:nvSpPr>
          <p:spPr bwMode="auto">
            <a:xfrm>
              <a:off x="192" y="3480"/>
              <a:ext cx="1230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9" name="Rectangle 470"/>
            <p:cNvSpPr>
              <a:spLocks noChangeArrowheads="1"/>
            </p:cNvSpPr>
            <p:nvPr/>
          </p:nvSpPr>
          <p:spPr bwMode="auto">
            <a:xfrm>
              <a:off x="1422" y="3480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0" name="Rectangle 471"/>
            <p:cNvSpPr>
              <a:spLocks noChangeArrowheads="1"/>
            </p:cNvSpPr>
            <p:nvPr/>
          </p:nvSpPr>
          <p:spPr bwMode="auto">
            <a:xfrm>
              <a:off x="1997" y="3480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1" name="Rectangle 472"/>
            <p:cNvSpPr>
              <a:spLocks noChangeArrowheads="1"/>
            </p:cNvSpPr>
            <p:nvPr/>
          </p:nvSpPr>
          <p:spPr bwMode="auto">
            <a:xfrm>
              <a:off x="2573" y="3480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2" name="Rectangle 473"/>
            <p:cNvSpPr>
              <a:spLocks noChangeArrowheads="1"/>
            </p:cNvSpPr>
            <p:nvPr/>
          </p:nvSpPr>
          <p:spPr bwMode="auto">
            <a:xfrm>
              <a:off x="3148" y="3480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3" name="Rectangle 474"/>
            <p:cNvSpPr>
              <a:spLocks noChangeArrowheads="1"/>
            </p:cNvSpPr>
            <p:nvPr/>
          </p:nvSpPr>
          <p:spPr bwMode="auto">
            <a:xfrm>
              <a:off x="3724" y="3480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4" name="Rectangle 475"/>
            <p:cNvSpPr>
              <a:spLocks noChangeArrowheads="1"/>
            </p:cNvSpPr>
            <p:nvPr/>
          </p:nvSpPr>
          <p:spPr bwMode="auto">
            <a:xfrm>
              <a:off x="4300" y="3480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5" name="Rectangle 476"/>
            <p:cNvSpPr>
              <a:spLocks noChangeArrowheads="1"/>
            </p:cNvSpPr>
            <p:nvPr/>
          </p:nvSpPr>
          <p:spPr bwMode="auto">
            <a:xfrm>
              <a:off x="4875" y="3480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6" name="Rectangle 477"/>
            <p:cNvSpPr>
              <a:spLocks noChangeArrowheads="1"/>
            </p:cNvSpPr>
            <p:nvPr/>
          </p:nvSpPr>
          <p:spPr bwMode="auto">
            <a:xfrm>
              <a:off x="192" y="3628"/>
              <a:ext cx="1230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7" name="Rectangle 478"/>
            <p:cNvSpPr>
              <a:spLocks noChangeArrowheads="1"/>
            </p:cNvSpPr>
            <p:nvPr/>
          </p:nvSpPr>
          <p:spPr bwMode="auto">
            <a:xfrm>
              <a:off x="1422" y="3628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8" name="Rectangle 479"/>
            <p:cNvSpPr>
              <a:spLocks noChangeArrowheads="1"/>
            </p:cNvSpPr>
            <p:nvPr/>
          </p:nvSpPr>
          <p:spPr bwMode="auto">
            <a:xfrm>
              <a:off x="1997" y="3628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9" name="Rectangle 480"/>
            <p:cNvSpPr>
              <a:spLocks noChangeArrowheads="1"/>
            </p:cNvSpPr>
            <p:nvPr/>
          </p:nvSpPr>
          <p:spPr bwMode="auto">
            <a:xfrm>
              <a:off x="2573" y="3628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0" name="Rectangle 481"/>
            <p:cNvSpPr>
              <a:spLocks noChangeArrowheads="1"/>
            </p:cNvSpPr>
            <p:nvPr/>
          </p:nvSpPr>
          <p:spPr bwMode="auto">
            <a:xfrm>
              <a:off x="3148" y="3628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1" name="Rectangle 482"/>
            <p:cNvSpPr>
              <a:spLocks noChangeArrowheads="1"/>
            </p:cNvSpPr>
            <p:nvPr/>
          </p:nvSpPr>
          <p:spPr bwMode="auto">
            <a:xfrm>
              <a:off x="3724" y="3628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2" name="Rectangle 483"/>
            <p:cNvSpPr>
              <a:spLocks noChangeArrowheads="1"/>
            </p:cNvSpPr>
            <p:nvPr/>
          </p:nvSpPr>
          <p:spPr bwMode="auto">
            <a:xfrm>
              <a:off x="4300" y="3628"/>
              <a:ext cx="575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3" name="Rectangle 484"/>
            <p:cNvSpPr>
              <a:spLocks noChangeArrowheads="1"/>
            </p:cNvSpPr>
            <p:nvPr/>
          </p:nvSpPr>
          <p:spPr bwMode="auto">
            <a:xfrm>
              <a:off x="4875" y="3628"/>
              <a:ext cx="576" cy="148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4" name="Rectangle 485"/>
            <p:cNvSpPr>
              <a:spLocks noChangeArrowheads="1"/>
            </p:cNvSpPr>
            <p:nvPr/>
          </p:nvSpPr>
          <p:spPr bwMode="auto">
            <a:xfrm>
              <a:off x="192" y="3776"/>
              <a:ext cx="1230" cy="15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5" name="Rectangle 486"/>
            <p:cNvSpPr>
              <a:spLocks noChangeArrowheads="1"/>
            </p:cNvSpPr>
            <p:nvPr/>
          </p:nvSpPr>
          <p:spPr bwMode="auto">
            <a:xfrm>
              <a:off x="1422" y="3776"/>
              <a:ext cx="575" cy="15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6" name="Rectangle 487"/>
            <p:cNvSpPr>
              <a:spLocks noChangeArrowheads="1"/>
            </p:cNvSpPr>
            <p:nvPr/>
          </p:nvSpPr>
          <p:spPr bwMode="auto">
            <a:xfrm>
              <a:off x="1997" y="3776"/>
              <a:ext cx="576" cy="15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7" name="Rectangle 488"/>
            <p:cNvSpPr>
              <a:spLocks noChangeArrowheads="1"/>
            </p:cNvSpPr>
            <p:nvPr/>
          </p:nvSpPr>
          <p:spPr bwMode="auto">
            <a:xfrm>
              <a:off x="2573" y="3776"/>
              <a:ext cx="575" cy="15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8" name="Rectangle 489"/>
            <p:cNvSpPr>
              <a:spLocks noChangeArrowheads="1"/>
            </p:cNvSpPr>
            <p:nvPr/>
          </p:nvSpPr>
          <p:spPr bwMode="auto">
            <a:xfrm>
              <a:off x="3148" y="3776"/>
              <a:ext cx="576" cy="15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9" name="Rectangle 490"/>
            <p:cNvSpPr>
              <a:spLocks noChangeArrowheads="1"/>
            </p:cNvSpPr>
            <p:nvPr/>
          </p:nvSpPr>
          <p:spPr bwMode="auto">
            <a:xfrm>
              <a:off x="3724" y="3776"/>
              <a:ext cx="1151" cy="15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0" name="Rectangle 491"/>
            <p:cNvSpPr>
              <a:spLocks noChangeArrowheads="1"/>
            </p:cNvSpPr>
            <p:nvPr/>
          </p:nvSpPr>
          <p:spPr bwMode="auto">
            <a:xfrm>
              <a:off x="4875" y="3776"/>
              <a:ext cx="576" cy="15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1" name="Line 492"/>
            <p:cNvSpPr>
              <a:spLocks noChangeShapeType="1"/>
            </p:cNvSpPr>
            <p:nvPr/>
          </p:nvSpPr>
          <p:spPr bwMode="auto">
            <a:xfrm>
              <a:off x="1422" y="921"/>
              <a:ext cx="0" cy="301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2" name="Line 493"/>
            <p:cNvSpPr>
              <a:spLocks noChangeShapeType="1"/>
            </p:cNvSpPr>
            <p:nvPr/>
          </p:nvSpPr>
          <p:spPr bwMode="auto">
            <a:xfrm>
              <a:off x="1997" y="921"/>
              <a:ext cx="0" cy="301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3" name="Line 494"/>
            <p:cNvSpPr>
              <a:spLocks noChangeShapeType="1"/>
            </p:cNvSpPr>
            <p:nvPr/>
          </p:nvSpPr>
          <p:spPr bwMode="auto">
            <a:xfrm>
              <a:off x="2573" y="921"/>
              <a:ext cx="0" cy="301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4" name="Line 495"/>
            <p:cNvSpPr>
              <a:spLocks noChangeShapeType="1"/>
            </p:cNvSpPr>
            <p:nvPr/>
          </p:nvSpPr>
          <p:spPr bwMode="auto">
            <a:xfrm>
              <a:off x="3148" y="921"/>
              <a:ext cx="0" cy="301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5" name="Line 496"/>
            <p:cNvSpPr>
              <a:spLocks noChangeShapeType="1"/>
            </p:cNvSpPr>
            <p:nvPr/>
          </p:nvSpPr>
          <p:spPr bwMode="auto">
            <a:xfrm>
              <a:off x="3724" y="921"/>
              <a:ext cx="0" cy="301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6" name="Line 497"/>
            <p:cNvSpPr>
              <a:spLocks noChangeShapeType="1"/>
            </p:cNvSpPr>
            <p:nvPr/>
          </p:nvSpPr>
          <p:spPr bwMode="auto">
            <a:xfrm>
              <a:off x="4300" y="921"/>
              <a:ext cx="0" cy="285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7" name="Line 498"/>
            <p:cNvSpPr>
              <a:spLocks noChangeShapeType="1"/>
            </p:cNvSpPr>
            <p:nvPr/>
          </p:nvSpPr>
          <p:spPr bwMode="auto">
            <a:xfrm>
              <a:off x="4875" y="921"/>
              <a:ext cx="0" cy="301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8" name="Line 499"/>
            <p:cNvSpPr>
              <a:spLocks noChangeShapeType="1"/>
            </p:cNvSpPr>
            <p:nvPr/>
          </p:nvSpPr>
          <p:spPr bwMode="auto">
            <a:xfrm>
              <a:off x="188" y="1098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9" name="Line 500"/>
            <p:cNvSpPr>
              <a:spLocks noChangeShapeType="1"/>
            </p:cNvSpPr>
            <p:nvPr/>
          </p:nvSpPr>
          <p:spPr bwMode="auto">
            <a:xfrm>
              <a:off x="188" y="1245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0" name="Line 501"/>
            <p:cNvSpPr>
              <a:spLocks noChangeShapeType="1"/>
            </p:cNvSpPr>
            <p:nvPr/>
          </p:nvSpPr>
          <p:spPr bwMode="auto">
            <a:xfrm>
              <a:off x="188" y="1393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1" name="Line 502"/>
            <p:cNvSpPr>
              <a:spLocks noChangeShapeType="1"/>
            </p:cNvSpPr>
            <p:nvPr/>
          </p:nvSpPr>
          <p:spPr bwMode="auto">
            <a:xfrm>
              <a:off x="188" y="1546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2" name="Line 503"/>
            <p:cNvSpPr>
              <a:spLocks noChangeShapeType="1"/>
            </p:cNvSpPr>
            <p:nvPr/>
          </p:nvSpPr>
          <p:spPr bwMode="auto">
            <a:xfrm>
              <a:off x="188" y="1698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3" name="Line 504"/>
            <p:cNvSpPr>
              <a:spLocks noChangeShapeType="1"/>
            </p:cNvSpPr>
            <p:nvPr/>
          </p:nvSpPr>
          <p:spPr bwMode="auto">
            <a:xfrm>
              <a:off x="188" y="1850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4" name="Line 505"/>
            <p:cNvSpPr>
              <a:spLocks noChangeShapeType="1"/>
            </p:cNvSpPr>
            <p:nvPr/>
          </p:nvSpPr>
          <p:spPr bwMode="auto">
            <a:xfrm>
              <a:off x="188" y="1998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5" name="Line 506"/>
            <p:cNvSpPr>
              <a:spLocks noChangeShapeType="1"/>
            </p:cNvSpPr>
            <p:nvPr/>
          </p:nvSpPr>
          <p:spPr bwMode="auto">
            <a:xfrm>
              <a:off x="188" y="2146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6" name="Line 507"/>
            <p:cNvSpPr>
              <a:spLocks noChangeShapeType="1"/>
            </p:cNvSpPr>
            <p:nvPr/>
          </p:nvSpPr>
          <p:spPr bwMode="auto">
            <a:xfrm>
              <a:off x="188" y="2294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7" name="Line 508"/>
            <p:cNvSpPr>
              <a:spLocks noChangeShapeType="1"/>
            </p:cNvSpPr>
            <p:nvPr/>
          </p:nvSpPr>
          <p:spPr bwMode="auto">
            <a:xfrm>
              <a:off x="188" y="2441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8" name="Line 509"/>
            <p:cNvSpPr>
              <a:spLocks noChangeShapeType="1"/>
            </p:cNvSpPr>
            <p:nvPr/>
          </p:nvSpPr>
          <p:spPr bwMode="auto">
            <a:xfrm>
              <a:off x="188" y="2589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9" name="Line 510"/>
            <p:cNvSpPr>
              <a:spLocks noChangeShapeType="1"/>
            </p:cNvSpPr>
            <p:nvPr/>
          </p:nvSpPr>
          <p:spPr bwMode="auto">
            <a:xfrm>
              <a:off x="188" y="2737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0" name="Line 511"/>
            <p:cNvSpPr>
              <a:spLocks noChangeShapeType="1"/>
            </p:cNvSpPr>
            <p:nvPr/>
          </p:nvSpPr>
          <p:spPr bwMode="auto">
            <a:xfrm>
              <a:off x="188" y="2889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1" name="Line 512"/>
            <p:cNvSpPr>
              <a:spLocks noChangeShapeType="1"/>
            </p:cNvSpPr>
            <p:nvPr/>
          </p:nvSpPr>
          <p:spPr bwMode="auto">
            <a:xfrm>
              <a:off x="188" y="3037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2" name="Line 513"/>
            <p:cNvSpPr>
              <a:spLocks noChangeShapeType="1"/>
            </p:cNvSpPr>
            <p:nvPr/>
          </p:nvSpPr>
          <p:spPr bwMode="auto">
            <a:xfrm>
              <a:off x="188" y="3185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3" name="Line 514"/>
            <p:cNvSpPr>
              <a:spLocks noChangeShapeType="1"/>
            </p:cNvSpPr>
            <p:nvPr/>
          </p:nvSpPr>
          <p:spPr bwMode="auto">
            <a:xfrm>
              <a:off x="188" y="3333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4" name="Line 515"/>
            <p:cNvSpPr>
              <a:spLocks noChangeShapeType="1"/>
            </p:cNvSpPr>
            <p:nvPr/>
          </p:nvSpPr>
          <p:spPr bwMode="auto">
            <a:xfrm>
              <a:off x="188" y="3480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5" name="Line 516"/>
            <p:cNvSpPr>
              <a:spLocks noChangeShapeType="1"/>
            </p:cNvSpPr>
            <p:nvPr/>
          </p:nvSpPr>
          <p:spPr bwMode="auto">
            <a:xfrm>
              <a:off x="188" y="3628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6" name="Line 517"/>
            <p:cNvSpPr>
              <a:spLocks noChangeShapeType="1"/>
            </p:cNvSpPr>
            <p:nvPr/>
          </p:nvSpPr>
          <p:spPr bwMode="auto">
            <a:xfrm>
              <a:off x="188" y="3776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7" name="Line 518"/>
            <p:cNvSpPr>
              <a:spLocks noChangeShapeType="1"/>
            </p:cNvSpPr>
            <p:nvPr/>
          </p:nvSpPr>
          <p:spPr bwMode="auto">
            <a:xfrm>
              <a:off x="192" y="921"/>
              <a:ext cx="0" cy="301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8" name="Line 519"/>
            <p:cNvSpPr>
              <a:spLocks noChangeShapeType="1"/>
            </p:cNvSpPr>
            <p:nvPr/>
          </p:nvSpPr>
          <p:spPr bwMode="auto">
            <a:xfrm>
              <a:off x="5451" y="921"/>
              <a:ext cx="0" cy="301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9" name="Line 520"/>
            <p:cNvSpPr>
              <a:spLocks noChangeShapeType="1"/>
            </p:cNvSpPr>
            <p:nvPr/>
          </p:nvSpPr>
          <p:spPr bwMode="auto">
            <a:xfrm>
              <a:off x="188" y="925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0" name="Line 521"/>
            <p:cNvSpPr>
              <a:spLocks noChangeShapeType="1"/>
            </p:cNvSpPr>
            <p:nvPr/>
          </p:nvSpPr>
          <p:spPr bwMode="auto">
            <a:xfrm>
              <a:off x="188" y="3929"/>
              <a:ext cx="526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1" name="Rectangle 522"/>
            <p:cNvSpPr>
              <a:spLocks noChangeArrowheads="1"/>
            </p:cNvSpPr>
            <p:nvPr/>
          </p:nvSpPr>
          <p:spPr bwMode="auto">
            <a:xfrm>
              <a:off x="1642" y="945"/>
              <a:ext cx="42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January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62" name="Rectangle 523"/>
            <p:cNvSpPr>
              <a:spLocks noChangeArrowheads="1"/>
            </p:cNvSpPr>
            <p:nvPr/>
          </p:nvSpPr>
          <p:spPr bwMode="auto">
            <a:xfrm>
              <a:off x="2163" y="945"/>
              <a:ext cx="48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February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63" name="Rectangle 524"/>
            <p:cNvSpPr>
              <a:spLocks noChangeArrowheads="1"/>
            </p:cNvSpPr>
            <p:nvPr/>
          </p:nvSpPr>
          <p:spPr bwMode="auto">
            <a:xfrm>
              <a:off x="2852" y="945"/>
              <a:ext cx="36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March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64" name="Rectangle 525"/>
            <p:cNvSpPr>
              <a:spLocks noChangeArrowheads="1"/>
            </p:cNvSpPr>
            <p:nvPr/>
          </p:nvSpPr>
          <p:spPr bwMode="auto">
            <a:xfrm>
              <a:off x="3502" y="945"/>
              <a:ext cx="291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April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65" name="Rectangle 526"/>
            <p:cNvSpPr>
              <a:spLocks noChangeArrowheads="1"/>
            </p:cNvSpPr>
            <p:nvPr/>
          </p:nvSpPr>
          <p:spPr bwMode="auto">
            <a:xfrm>
              <a:off x="4102" y="945"/>
              <a:ext cx="27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66" name="Rectangle 527"/>
            <p:cNvSpPr>
              <a:spLocks noChangeArrowheads="1"/>
            </p:cNvSpPr>
            <p:nvPr/>
          </p:nvSpPr>
          <p:spPr bwMode="auto">
            <a:xfrm>
              <a:off x="4665" y="945"/>
              <a:ext cx="27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June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67" name="Rectangle 528"/>
            <p:cNvSpPr>
              <a:spLocks noChangeArrowheads="1"/>
            </p:cNvSpPr>
            <p:nvPr/>
          </p:nvSpPr>
          <p:spPr bwMode="auto">
            <a:xfrm>
              <a:off x="5221" y="945"/>
              <a:ext cx="30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Total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68" name="Rectangle 529"/>
            <p:cNvSpPr>
              <a:spLocks noChangeArrowheads="1"/>
            </p:cNvSpPr>
            <p:nvPr/>
          </p:nvSpPr>
          <p:spPr bwMode="auto">
            <a:xfrm>
              <a:off x="197" y="1105"/>
              <a:ext cx="85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Demand forecast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69" name="Rectangle 530"/>
            <p:cNvSpPr>
              <a:spLocks noChangeArrowheads="1"/>
            </p:cNvSpPr>
            <p:nvPr/>
          </p:nvSpPr>
          <p:spPr bwMode="auto">
            <a:xfrm>
              <a:off x="1748" y="1105"/>
              <a:ext cx="31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2,250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70" name="Rectangle 531"/>
            <p:cNvSpPr>
              <a:spLocks noChangeArrowheads="1"/>
            </p:cNvSpPr>
            <p:nvPr/>
          </p:nvSpPr>
          <p:spPr bwMode="auto">
            <a:xfrm>
              <a:off x="2324" y="1105"/>
              <a:ext cx="31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1,450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71" name="Rectangle 532"/>
            <p:cNvSpPr>
              <a:spLocks noChangeArrowheads="1"/>
            </p:cNvSpPr>
            <p:nvPr/>
          </p:nvSpPr>
          <p:spPr bwMode="auto">
            <a:xfrm>
              <a:off x="2899" y="1105"/>
              <a:ext cx="31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1,100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048" name="Rectangle 534"/>
          <p:cNvSpPr>
            <a:spLocks noChangeArrowheads="1"/>
          </p:cNvSpPr>
          <p:nvPr/>
        </p:nvSpPr>
        <p:spPr bwMode="auto">
          <a:xfrm>
            <a:off x="5646738" y="1754188"/>
            <a:ext cx="368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49" name="Rectangle 535"/>
          <p:cNvSpPr>
            <a:spLocks noChangeArrowheads="1"/>
          </p:cNvSpPr>
          <p:nvPr/>
        </p:nvSpPr>
        <p:spPr bwMode="auto">
          <a:xfrm>
            <a:off x="6430962" y="1754188"/>
            <a:ext cx="5032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1,100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50" name="Rectangle 536"/>
          <p:cNvSpPr>
            <a:spLocks noChangeArrowheads="1"/>
          </p:cNvSpPr>
          <p:nvPr/>
        </p:nvSpPr>
        <p:spPr bwMode="auto">
          <a:xfrm>
            <a:off x="7343775" y="1754188"/>
            <a:ext cx="5048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1,600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51" name="Rectangle 537"/>
          <p:cNvSpPr>
            <a:spLocks noChangeArrowheads="1"/>
          </p:cNvSpPr>
          <p:nvPr/>
        </p:nvSpPr>
        <p:spPr bwMode="auto">
          <a:xfrm>
            <a:off x="8258175" y="1754188"/>
            <a:ext cx="5032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8,400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52" name="Rectangle 538"/>
          <p:cNvSpPr>
            <a:spLocks noChangeArrowheads="1"/>
          </p:cNvSpPr>
          <p:nvPr/>
        </p:nvSpPr>
        <p:spPr bwMode="auto">
          <a:xfrm>
            <a:off x="312738" y="1989138"/>
            <a:ext cx="203041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Working days (per month)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53" name="Rectangle 539"/>
          <p:cNvSpPr>
            <a:spLocks noChangeArrowheads="1"/>
          </p:cNvSpPr>
          <p:nvPr/>
        </p:nvSpPr>
        <p:spPr bwMode="auto">
          <a:xfrm>
            <a:off x="2994025" y="1989138"/>
            <a:ext cx="2794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54" name="Rectangle 540"/>
          <p:cNvSpPr>
            <a:spLocks noChangeArrowheads="1"/>
          </p:cNvSpPr>
          <p:nvPr/>
        </p:nvSpPr>
        <p:spPr bwMode="auto">
          <a:xfrm>
            <a:off x="3906838" y="1989138"/>
            <a:ext cx="28098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19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55" name="Rectangle 541"/>
          <p:cNvSpPr>
            <a:spLocks noChangeArrowheads="1"/>
          </p:cNvSpPr>
          <p:nvPr/>
        </p:nvSpPr>
        <p:spPr bwMode="auto">
          <a:xfrm>
            <a:off x="4821238" y="1989138"/>
            <a:ext cx="2794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56" name="Rectangle 542"/>
          <p:cNvSpPr>
            <a:spLocks noChangeArrowheads="1"/>
          </p:cNvSpPr>
          <p:nvPr/>
        </p:nvSpPr>
        <p:spPr bwMode="auto">
          <a:xfrm>
            <a:off x="5734050" y="1989138"/>
            <a:ext cx="28098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57" name="Rectangle 543"/>
          <p:cNvSpPr>
            <a:spLocks noChangeArrowheads="1"/>
          </p:cNvSpPr>
          <p:nvPr/>
        </p:nvSpPr>
        <p:spPr bwMode="auto">
          <a:xfrm>
            <a:off x="6648450" y="1989138"/>
            <a:ext cx="2794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58" name="Rectangle 544"/>
          <p:cNvSpPr>
            <a:spLocks noChangeArrowheads="1"/>
          </p:cNvSpPr>
          <p:nvPr/>
        </p:nvSpPr>
        <p:spPr bwMode="auto">
          <a:xfrm>
            <a:off x="7561262" y="1989138"/>
            <a:ext cx="28098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59" name="Rectangle 545"/>
          <p:cNvSpPr>
            <a:spLocks noChangeArrowheads="1"/>
          </p:cNvSpPr>
          <p:nvPr/>
        </p:nvSpPr>
        <p:spPr bwMode="auto">
          <a:xfrm>
            <a:off x="8388350" y="1989138"/>
            <a:ext cx="368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60" name="Rectangle 546"/>
          <p:cNvSpPr>
            <a:spLocks noChangeArrowheads="1"/>
          </p:cNvSpPr>
          <p:nvPr/>
        </p:nvSpPr>
        <p:spPr bwMode="auto">
          <a:xfrm>
            <a:off x="742950" y="2227263"/>
            <a:ext cx="12271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Aggregate Plan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61" name="Rectangle 547"/>
          <p:cNvSpPr>
            <a:spLocks noChangeArrowheads="1"/>
          </p:cNvSpPr>
          <p:nvPr/>
        </p:nvSpPr>
        <p:spPr bwMode="auto">
          <a:xfrm>
            <a:off x="312738" y="2468563"/>
            <a:ext cx="1568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Beginning inventory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62" name="Rectangle 548"/>
          <p:cNvSpPr>
            <a:spLocks noChangeArrowheads="1"/>
          </p:cNvSpPr>
          <p:nvPr/>
        </p:nvSpPr>
        <p:spPr bwMode="auto">
          <a:xfrm>
            <a:off x="2906713" y="2468563"/>
            <a:ext cx="3667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400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68" name="Rectangle 554"/>
          <p:cNvSpPr>
            <a:spLocks noChangeArrowheads="1"/>
          </p:cNvSpPr>
          <p:nvPr/>
        </p:nvSpPr>
        <p:spPr bwMode="auto">
          <a:xfrm>
            <a:off x="312738" y="2711450"/>
            <a:ext cx="19494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Production requirements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69" name="Rectangle 555"/>
          <p:cNvSpPr>
            <a:spLocks noChangeArrowheads="1"/>
          </p:cNvSpPr>
          <p:nvPr/>
        </p:nvSpPr>
        <p:spPr bwMode="auto">
          <a:xfrm>
            <a:off x="2774950" y="2711450"/>
            <a:ext cx="5048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1,850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5" name="Rectangle 561"/>
          <p:cNvSpPr>
            <a:spLocks noChangeArrowheads="1"/>
          </p:cNvSpPr>
          <p:nvPr/>
        </p:nvSpPr>
        <p:spPr bwMode="auto">
          <a:xfrm>
            <a:off x="312738" y="2949575"/>
            <a:ext cx="14319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Workers Required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9" name="Rectangle 565"/>
          <p:cNvSpPr>
            <a:spLocks noChangeArrowheads="1"/>
          </p:cNvSpPr>
          <p:nvPr/>
        </p:nvSpPr>
        <p:spPr bwMode="auto">
          <a:xfrm>
            <a:off x="5734050" y="2949575"/>
            <a:ext cx="28098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27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372" name="Group workers others"/>
          <p:cNvGrpSpPr/>
          <p:nvPr/>
        </p:nvGrpSpPr>
        <p:grpSpPr>
          <a:xfrm>
            <a:off x="2994025" y="2949575"/>
            <a:ext cx="4848224" cy="260350"/>
            <a:chOff x="2994025" y="2949575"/>
            <a:chExt cx="4848224" cy="260350"/>
          </a:xfrm>
        </p:grpSpPr>
        <p:sp>
          <p:nvSpPr>
            <p:cNvPr id="32076" name="Rectangle 562"/>
            <p:cNvSpPr>
              <a:spLocks noChangeArrowheads="1"/>
            </p:cNvSpPr>
            <p:nvPr/>
          </p:nvSpPr>
          <p:spPr bwMode="auto">
            <a:xfrm>
              <a:off x="2994025" y="2949575"/>
              <a:ext cx="2794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77" name="Rectangle 563"/>
            <p:cNvSpPr>
              <a:spLocks noChangeArrowheads="1"/>
            </p:cNvSpPr>
            <p:nvPr/>
          </p:nvSpPr>
          <p:spPr bwMode="auto">
            <a:xfrm>
              <a:off x="3906838" y="2949575"/>
              <a:ext cx="280987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78" name="Rectangle 564"/>
            <p:cNvSpPr>
              <a:spLocks noChangeArrowheads="1"/>
            </p:cNvSpPr>
            <p:nvPr/>
          </p:nvSpPr>
          <p:spPr bwMode="auto">
            <a:xfrm>
              <a:off x="4821238" y="2949575"/>
              <a:ext cx="2794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80" name="Rectangle 566"/>
            <p:cNvSpPr>
              <a:spLocks noChangeArrowheads="1"/>
            </p:cNvSpPr>
            <p:nvPr/>
          </p:nvSpPr>
          <p:spPr bwMode="auto">
            <a:xfrm>
              <a:off x="6648450" y="2949575"/>
              <a:ext cx="2794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81" name="Rectangle 567"/>
            <p:cNvSpPr>
              <a:spLocks noChangeArrowheads="1"/>
            </p:cNvSpPr>
            <p:nvPr/>
          </p:nvSpPr>
          <p:spPr bwMode="auto">
            <a:xfrm>
              <a:off x="7561262" y="2949575"/>
              <a:ext cx="280987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082" name="Rectangle 568"/>
          <p:cNvSpPr>
            <a:spLocks noChangeArrowheads="1"/>
          </p:cNvSpPr>
          <p:nvPr/>
        </p:nvSpPr>
        <p:spPr bwMode="auto">
          <a:xfrm>
            <a:off x="393700" y="3182938"/>
            <a:ext cx="149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83" name="Rectangle 569"/>
          <p:cNvSpPr>
            <a:spLocks noChangeArrowheads="1"/>
          </p:cNvSpPr>
          <p:nvPr/>
        </p:nvSpPr>
        <p:spPr bwMode="auto">
          <a:xfrm>
            <a:off x="481013" y="3182938"/>
            <a:ext cx="15382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New Workers Hired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90" name="Rectangle 576"/>
          <p:cNvSpPr>
            <a:spLocks noChangeArrowheads="1"/>
          </p:cNvSpPr>
          <p:nvPr/>
        </p:nvSpPr>
        <p:spPr bwMode="auto">
          <a:xfrm>
            <a:off x="393700" y="3417888"/>
            <a:ext cx="149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91" name="Rectangle 577"/>
          <p:cNvSpPr>
            <a:spLocks noChangeArrowheads="1"/>
          </p:cNvSpPr>
          <p:nvPr/>
        </p:nvSpPr>
        <p:spPr bwMode="auto">
          <a:xfrm>
            <a:off x="481013" y="3417888"/>
            <a:ext cx="13319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Workers Laid Off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373" name="Group hire and fire"/>
          <p:cNvGrpSpPr/>
          <p:nvPr/>
        </p:nvGrpSpPr>
        <p:grpSpPr>
          <a:xfrm>
            <a:off x="3079750" y="3182938"/>
            <a:ext cx="4756150" cy="496888"/>
            <a:chOff x="3079750" y="3182938"/>
            <a:chExt cx="4756150" cy="496888"/>
          </a:xfrm>
        </p:grpSpPr>
        <p:sp>
          <p:nvSpPr>
            <p:cNvPr id="32084" name="Rectangle 570"/>
            <p:cNvSpPr>
              <a:spLocks noChangeArrowheads="1"/>
            </p:cNvSpPr>
            <p:nvPr/>
          </p:nvSpPr>
          <p:spPr bwMode="auto">
            <a:xfrm>
              <a:off x="3079750" y="3182938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85" name="Rectangle 571"/>
            <p:cNvSpPr>
              <a:spLocks noChangeArrowheads="1"/>
            </p:cNvSpPr>
            <p:nvPr/>
          </p:nvSpPr>
          <p:spPr bwMode="auto">
            <a:xfrm>
              <a:off x="3994150" y="3182938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86" name="Rectangle 572"/>
            <p:cNvSpPr>
              <a:spLocks noChangeArrowheads="1"/>
            </p:cNvSpPr>
            <p:nvPr/>
          </p:nvSpPr>
          <p:spPr bwMode="auto">
            <a:xfrm>
              <a:off x="4908550" y="3182938"/>
              <a:ext cx="1857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87" name="Rectangle 573"/>
            <p:cNvSpPr>
              <a:spLocks noChangeArrowheads="1"/>
            </p:cNvSpPr>
            <p:nvPr/>
          </p:nvSpPr>
          <p:spPr bwMode="auto">
            <a:xfrm>
              <a:off x="5821363" y="3182938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88" name="Rectangle 574"/>
            <p:cNvSpPr>
              <a:spLocks noChangeArrowheads="1"/>
            </p:cNvSpPr>
            <p:nvPr/>
          </p:nvSpPr>
          <p:spPr bwMode="auto">
            <a:xfrm>
              <a:off x="6735762" y="3182938"/>
              <a:ext cx="1857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89" name="Rectangle 575"/>
            <p:cNvSpPr>
              <a:spLocks noChangeArrowheads="1"/>
            </p:cNvSpPr>
            <p:nvPr/>
          </p:nvSpPr>
          <p:spPr bwMode="auto">
            <a:xfrm>
              <a:off x="7648575" y="3182938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92" name="Rectangle 578"/>
            <p:cNvSpPr>
              <a:spLocks noChangeArrowheads="1"/>
            </p:cNvSpPr>
            <p:nvPr/>
          </p:nvSpPr>
          <p:spPr bwMode="auto">
            <a:xfrm>
              <a:off x="3079750" y="3417888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93" name="Rectangle 579"/>
            <p:cNvSpPr>
              <a:spLocks noChangeArrowheads="1"/>
            </p:cNvSpPr>
            <p:nvPr/>
          </p:nvSpPr>
          <p:spPr bwMode="auto">
            <a:xfrm>
              <a:off x="3994150" y="3417888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94" name="Rectangle 580"/>
            <p:cNvSpPr>
              <a:spLocks noChangeArrowheads="1"/>
            </p:cNvSpPr>
            <p:nvPr/>
          </p:nvSpPr>
          <p:spPr bwMode="auto">
            <a:xfrm>
              <a:off x="4908550" y="3417888"/>
              <a:ext cx="1857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95" name="Rectangle 581"/>
            <p:cNvSpPr>
              <a:spLocks noChangeArrowheads="1"/>
            </p:cNvSpPr>
            <p:nvPr/>
          </p:nvSpPr>
          <p:spPr bwMode="auto">
            <a:xfrm>
              <a:off x="5821363" y="3417888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96" name="Rectangle 582"/>
            <p:cNvSpPr>
              <a:spLocks noChangeArrowheads="1"/>
            </p:cNvSpPr>
            <p:nvPr/>
          </p:nvSpPr>
          <p:spPr bwMode="auto">
            <a:xfrm>
              <a:off x="6735762" y="3417888"/>
              <a:ext cx="1857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97" name="Rectangle 583"/>
            <p:cNvSpPr>
              <a:spLocks noChangeArrowheads="1"/>
            </p:cNvSpPr>
            <p:nvPr/>
          </p:nvSpPr>
          <p:spPr bwMode="auto">
            <a:xfrm>
              <a:off x="7648575" y="3417888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098" name="Rectangle 584"/>
          <p:cNvSpPr>
            <a:spLocks noChangeArrowheads="1"/>
          </p:cNvSpPr>
          <p:nvPr/>
        </p:nvSpPr>
        <p:spPr bwMode="auto">
          <a:xfrm>
            <a:off x="312738" y="3652838"/>
            <a:ext cx="12271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Units produced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99" name="Rectangle 585"/>
          <p:cNvSpPr>
            <a:spLocks noChangeArrowheads="1"/>
          </p:cNvSpPr>
          <p:nvPr/>
        </p:nvSpPr>
        <p:spPr bwMode="auto">
          <a:xfrm>
            <a:off x="2906713" y="3652838"/>
            <a:ext cx="3667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950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05" name="Rectangle 591"/>
          <p:cNvSpPr>
            <a:spLocks noChangeArrowheads="1"/>
          </p:cNvSpPr>
          <p:nvPr/>
        </p:nvSpPr>
        <p:spPr bwMode="auto">
          <a:xfrm>
            <a:off x="8258175" y="3652838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5,399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06" name="Rectangle 592"/>
          <p:cNvSpPr>
            <a:spLocks noChangeArrowheads="1"/>
          </p:cNvSpPr>
          <p:nvPr/>
        </p:nvSpPr>
        <p:spPr bwMode="auto">
          <a:xfrm>
            <a:off x="312738" y="3887788"/>
            <a:ext cx="146924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Units subcontracted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07" name="Rectangle 593"/>
          <p:cNvSpPr>
            <a:spLocks noChangeArrowheads="1"/>
          </p:cNvSpPr>
          <p:nvPr/>
        </p:nvSpPr>
        <p:spPr bwMode="auto">
          <a:xfrm>
            <a:off x="2906713" y="3887788"/>
            <a:ext cx="3667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900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13" name="Rectangle 599"/>
          <p:cNvSpPr>
            <a:spLocks noChangeArrowheads="1"/>
          </p:cNvSpPr>
          <p:nvPr/>
        </p:nvSpPr>
        <p:spPr bwMode="auto">
          <a:xfrm>
            <a:off x="8258175" y="3887788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2,601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14" name="Rectangle 600"/>
          <p:cNvSpPr>
            <a:spLocks noChangeArrowheads="1"/>
          </p:cNvSpPr>
          <p:nvPr/>
        </p:nvSpPr>
        <p:spPr bwMode="auto">
          <a:xfrm>
            <a:off x="312738" y="4124325"/>
            <a:ext cx="133826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Ending inventory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15" name="Rectangle 601"/>
          <p:cNvSpPr>
            <a:spLocks noChangeArrowheads="1"/>
          </p:cNvSpPr>
          <p:nvPr/>
        </p:nvSpPr>
        <p:spPr bwMode="auto">
          <a:xfrm>
            <a:off x="3079750" y="4124325"/>
            <a:ext cx="1873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378" name="Group Feb Mar Apr"/>
          <p:cNvGrpSpPr/>
          <p:nvPr/>
        </p:nvGrpSpPr>
        <p:grpSpPr>
          <a:xfrm>
            <a:off x="3689350" y="2468563"/>
            <a:ext cx="2325688" cy="1916112"/>
            <a:chOff x="3689350" y="2468563"/>
            <a:chExt cx="2325688" cy="1916112"/>
          </a:xfrm>
        </p:grpSpPr>
        <p:sp>
          <p:nvSpPr>
            <p:cNvPr id="32072" name="Rectangle 558"/>
            <p:cNvSpPr>
              <a:spLocks noChangeArrowheads="1"/>
            </p:cNvSpPr>
            <p:nvPr/>
          </p:nvSpPr>
          <p:spPr bwMode="auto">
            <a:xfrm>
              <a:off x="5646738" y="2711450"/>
              <a:ext cx="36830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63" name="Rectangle 549"/>
            <p:cNvSpPr>
              <a:spLocks noChangeArrowheads="1"/>
            </p:cNvSpPr>
            <p:nvPr/>
          </p:nvSpPr>
          <p:spPr bwMode="auto">
            <a:xfrm>
              <a:off x="3994150" y="2468563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64" name="Rectangle 550"/>
            <p:cNvSpPr>
              <a:spLocks noChangeArrowheads="1"/>
            </p:cNvSpPr>
            <p:nvPr/>
          </p:nvSpPr>
          <p:spPr bwMode="auto">
            <a:xfrm>
              <a:off x="4908550" y="2468563"/>
              <a:ext cx="1857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65" name="Rectangle 551"/>
            <p:cNvSpPr>
              <a:spLocks noChangeArrowheads="1"/>
            </p:cNvSpPr>
            <p:nvPr/>
          </p:nvSpPr>
          <p:spPr bwMode="auto">
            <a:xfrm>
              <a:off x="5821363" y="2468563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70" name="Rectangle 556"/>
            <p:cNvSpPr>
              <a:spLocks noChangeArrowheads="1"/>
            </p:cNvSpPr>
            <p:nvPr/>
          </p:nvSpPr>
          <p:spPr bwMode="auto">
            <a:xfrm>
              <a:off x="3689350" y="2711450"/>
              <a:ext cx="504825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1,450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71" name="Rectangle 557"/>
            <p:cNvSpPr>
              <a:spLocks noChangeArrowheads="1"/>
            </p:cNvSpPr>
            <p:nvPr/>
          </p:nvSpPr>
          <p:spPr bwMode="auto">
            <a:xfrm>
              <a:off x="4602163" y="2711450"/>
              <a:ext cx="504825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1,100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0" name="Rectangle 586"/>
            <p:cNvSpPr>
              <a:spLocks noChangeArrowheads="1"/>
            </p:cNvSpPr>
            <p:nvPr/>
          </p:nvSpPr>
          <p:spPr bwMode="auto">
            <a:xfrm>
              <a:off x="3819525" y="3652838"/>
              <a:ext cx="2741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821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1" name="Rectangle 587"/>
            <p:cNvSpPr>
              <a:spLocks noChangeArrowheads="1"/>
            </p:cNvSpPr>
            <p:nvPr/>
          </p:nvSpPr>
          <p:spPr bwMode="auto">
            <a:xfrm>
              <a:off x="4733925" y="3652838"/>
              <a:ext cx="366712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907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2" name="Rectangle 588"/>
            <p:cNvSpPr>
              <a:spLocks noChangeArrowheads="1"/>
            </p:cNvSpPr>
            <p:nvPr/>
          </p:nvSpPr>
          <p:spPr bwMode="auto">
            <a:xfrm>
              <a:off x="5646738" y="3652838"/>
              <a:ext cx="3683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907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8" name="Rectangle 594"/>
            <p:cNvSpPr>
              <a:spLocks noChangeArrowheads="1"/>
            </p:cNvSpPr>
            <p:nvPr/>
          </p:nvSpPr>
          <p:spPr bwMode="auto">
            <a:xfrm>
              <a:off x="3819525" y="3887788"/>
              <a:ext cx="2741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629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9" name="Rectangle 595"/>
            <p:cNvSpPr>
              <a:spLocks noChangeArrowheads="1"/>
            </p:cNvSpPr>
            <p:nvPr/>
          </p:nvSpPr>
          <p:spPr bwMode="auto">
            <a:xfrm>
              <a:off x="4733925" y="3887788"/>
              <a:ext cx="366712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193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0" name="Rectangle 596"/>
            <p:cNvSpPr>
              <a:spLocks noChangeArrowheads="1"/>
            </p:cNvSpPr>
            <p:nvPr/>
          </p:nvSpPr>
          <p:spPr bwMode="auto">
            <a:xfrm>
              <a:off x="5821363" y="3887788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6" name="Rectangle 602"/>
            <p:cNvSpPr>
              <a:spLocks noChangeArrowheads="1"/>
            </p:cNvSpPr>
            <p:nvPr/>
          </p:nvSpPr>
          <p:spPr bwMode="auto">
            <a:xfrm>
              <a:off x="3994150" y="4124325"/>
              <a:ext cx="187325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7" name="Rectangle 603"/>
            <p:cNvSpPr>
              <a:spLocks noChangeArrowheads="1"/>
            </p:cNvSpPr>
            <p:nvPr/>
          </p:nvSpPr>
          <p:spPr bwMode="auto">
            <a:xfrm>
              <a:off x="4908550" y="4124325"/>
              <a:ext cx="185737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8" name="Rectangle 604"/>
            <p:cNvSpPr>
              <a:spLocks noChangeArrowheads="1"/>
            </p:cNvSpPr>
            <p:nvPr/>
          </p:nvSpPr>
          <p:spPr bwMode="auto">
            <a:xfrm>
              <a:off x="5821363" y="4124325"/>
              <a:ext cx="187325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2376" name="Group May Jun"/>
          <p:cNvGrpSpPr/>
          <p:nvPr/>
        </p:nvGrpSpPr>
        <p:grpSpPr>
          <a:xfrm>
            <a:off x="6430962" y="2468563"/>
            <a:ext cx="1417638" cy="1916112"/>
            <a:chOff x="6430962" y="2468563"/>
            <a:chExt cx="1417638" cy="1916112"/>
          </a:xfrm>
        </p:grpSpPr>
        <p:sp>
          <p:nvSpPr>
            <p:cNvPr id="32066" name="Rectangle 552"/>
            <p:cNvSpPr>
              <a:spLocks noChangeArrowheads="1"/>
            </p:cNvSpPr>
            <p:nvPr/>
          </p:nvSpPr>
          <p:spPr bwMode="auto">
            <a:xfrm>
              <a:off x="6735762" y="2468563"/>
              <a:ext cx="1857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67" name="Rectangle 553"/>
            <p:cNvSpPr>
              <a:spLocks noChangeArrowheads="1"/>
            </p:cNvSpPr>
            <p:nvPr/>
          </p:nvSpPr>
          <p:spPr bwMode="auto">
            <a:xfrm>
              <a:off x="7648575" y="2468563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73" name="Rectangle 559"/>
            <p:cNvSpPr>
              <a:spLocks noChangeArrowheads="1"/>
            </p:cNvSpPr>
            <p:nvPr/>
          </p:nvSpPr>
          <p:spPr bwMode="auto">
            <a:xfrm>
              <a:off x="6430962" y="2711450"/>
              <a:ext cx="503237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1,093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74" name="Rectangle 560"/>
            <p:cNvSpPr>
              <a:spLocks noChangeArrowheads="1"/>
            </p:cNvSpPr>
            <p:nvPr/>
          </p:nvSpPr>
          <p:spPr bwMode="auto">
            <a:xfrm>
              <a:off x="7343775" y="2711450"/>
              <a:ext cx="504825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1,600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3" name="Rectangle 589"/>
            <p:cNvSpPr>
              <a:spLocks noChangeArrowheads="1"/>
            </p:cNvSpPr>
            <p:nvPr/>
          </p:nvSpPr>
          <p:spPr bwMode="auto">
            <a:xfrm>
              <a:off x="6561137" y="3652838"/>
              <a:ext cx="366712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4" name="Rectangle 590"/>
            <p:cNvSpPr>
              <a:spLocks noChangeArrowheads="1"/>
            </p:cNvSpPr>
            <p:nvPr/>
          </p:nvSpPr>
          <p:spPr bwMode="auto">
            <a:xfrm>
              <a:off x="7475537" y="3652838"/>
              <a:ext cx="366712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864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1" name="Rectangle 597"/>
            <p:cNvSpPr>
              <a:spLocks noChangeArrowheads="1"/>
            </p:cNvSpPr>
            <p:nvPr/>
          </p:nvSpPr>
          <p:spPr bwMode="auto">
            <a:xfrm>
              <a:off x="6561137" y="3887788"/>
              <a:ext cx="366712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143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2" name="Rectangle 598"/>
            <p:cNvSpPr>
              <a:spLocks noChangeArrowheads="1"/>
            </p:cNvSpPr>
            <p:nvPr/>
          </p:nvSpPr>
          <p:spPr bwMode="auto">
            <a:xfrm>
              <a:off x="7475537" y="3887788"/>
              <a:ext cx="366712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736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9" name="Rectangle 605"/>
            <p:cNvSpPr>
              <a:spLocks noChangeArrowheads="1"/>
            </p:cNvSpPr>
            <p:nvPr/>
          </p:nvSpPr>
          <p:spPr bwMode="auto">
            <a:xfrm>
              <a:off x="6735762" y="4124325"/>
              <a:ext cx="185737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0" name="Rectangle 606"/>
            <p:cNvSpPr>
              <a:spLocks noChangeArrowheads="1"/>
            </p:cNvSpPr>
            <p:nvPr/>
          </p:nvSpPr>
          <p:spPr bwMode="auto">
            <a:xfrm>
              <a:off x="7648575" y="4124325"/>
              <a:ext cx="187325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121" name="Rectangle 607"/>
          <p:cNvSpPr>
            <a:spLocks noChangeArrowheads="1"/>
          </p:cNvSpPr>
          <p:nvPr/>
        </p:nvSpPr>
        <p:spPr bwMode="auto">
          <a:xfrm>
            <a:off x="1092200" y="4360863"/>
            <a:ext cx="49688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Costs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22" name="Rectangle 608"/>
          <p:cNvSpPr>
            <a:spLocks noChangeArrowheads="1"/>
          </p:cNvSpPr>
          <p:nvPr/>
        </p:nvSpPr>
        <p:spPr bwMode="auto">
          <a:xfrm>
            <a:off x="312738" y="4598988"/>
            <a:ext cx="10652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Material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30" name="Rectangle 616"/>
          <p:cNvSpPr>
            <a:spLocks noChangeArrowheads="1"/>
          </p:cNvSpPr>
          <p:nvPr/>
        </p:nvSpPr>
        <p:spPr bwMode="auto">
          <a:xfrm>
            <a:off x="312738" y="4832351"/>
            <a:ext cx="8778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Hiring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38" name="Rectangle 624"/>
          <p:cNvSpPr>
            <a:spLocks noChangeArrowheads="1"/>
          </p:cNvSpPr>
          <p:nvPr/>
        </p:nvSpPr>
        <p:spPr bwMode="auto">
          <a:xfrm>
            <a:off x="312738" y="5067301"/>
            <a:ext cx="8905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Layoff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46" name="Rectangle 632"/>
          <p:cNvSpPr>
            <a:spLocks noChangeArrowheads="1"/>
          </p:cNvSpPr>
          <p:nvPr/>
        </p:nvSpPr>
        <p:spPr bwMode="auto">
          <a:xfrm>
            <a:off x="312738" y="5302251"/>
            <a:ext cx="13954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Straight time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54" name="Rectangle 640"/>
          <p:cNvSpPr>
            <a:spLocks noChangeArrowheads="1"/>
          </p:cNvSpPr>
          <p:nvPr/>
        </p:nvSpPr>
        <p:spPr bwMode="auto">
          <a:xfrm>
            <a:off x="312738" y="5537201"/>
            <a:ext cx="17811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Inventory carrying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62" name="Rectangle 648"/>
          <p:cNvSpPr>
            <a:spLocks noChangeArrowheads="1"/>
          </p:cNvSpPr>
          <p:nvPr/>
        </p:nvSpPr>
        <p:spPr bwMode="auto">
          <a:xfrm>
            <a:off x="312738" y="5772151"/>
            <a:ext cx="15684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Subcontracting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377" name="Group cost"/>
          <p:cNvGrpSpPr/>
          <p:nvPr/>
        </p:nvGrpSpPr>
        <p:grpSpPr>
          <a:xfrm>
            <a:off x="2513013" y="4598988"/>
            <a:ext cx="6267449" cy="1433513"/>
            <a:chOff x="2513013" y="4598988"/>
            <a:chExt cx="6267449" cy="1433513"/>
          </a:xfrm>
        </p:grpSpPr>
        <p:sp>
          <p:nvSpPr>
            <p:cNvPr id="32123" name="Rectangle 609"/>
            <p:cNvSpPr>
              <a:spLocks noChangeArrowheads="1"/>
            </p:cNvSpPr>
            <p:nvPr/>
          </p:nvSpPr>
          <p:spPr bwMode="auto">
            <a:xfrm>
              <a:off x="2687638" y="4598988"/>
              <a:ext cx="59848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95,000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4" name="Rectangle 610"/>
            <p:cNvSpPr>
              <a:spLocks noChangeArrowheads="1"/>
            </p:cNvSpPr>
            <p:nvPr/>
          </p:nvSpPr>
          <p:spPr bwMode="auto">
            <a:xfrm>
              <a:off x="3602038" y="4598988"/>
              <a:ext cx="50174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82,100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5" name="Rectangle 611"/>
            <p:cNvSpPr>
              <a:spLocks noChangeArrowheads="1"/>
            </p:cNvSpPr>
            <p:nvPr/>
          </p:nvSpPr>
          <p:spPr bwMode="auto">
            <a:xfrm>
              <a:off x="4514850" y="4598988"/>
              <a:ext cx="59848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90,700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6" name="Rectangle 612"/>
            <p:cNvSpPr>
              <a:spLocks noChangeArrowheads="1"/>
            </p:cNvSpPr>
            <p:nvPr/>
          </p:nvSpPr>
          <p:spPr bwMode="auto">
            <a:xfrm>
              <a:off x="5429250" y="4598988"/>
              <a:ext cx="59848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90,700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7" name="Rectangle 613"/>
            <p:cNvSpPr>
              <a:spLocks noChangeArrowheads="1"/>
            </p:cNvSpPr>
            <p:nvPr/>
          </p:nvSpPr>
          <p:spPr bwMode="auto">
            <a:xfrm>
              <a:off x="6343650" y="4598988"/>
              <a:ext cx="5969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95,000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8" name="Rectangle 614"/>
            <p:cNvSpPr>
              <a:spLocks noChangeArrowheads="1"/>
            </p:cNvSpPr>
            <p:nvPr/>
          </p:nvSpPr>
          <p:spPr bwMode="auto">
            <a:xfrm>
              <a:off x="7256462" y="4598988"/>
              <a:ext cx="59848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86,400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9" name="Rectangle 615"/>
            <p:cNvSpPr>
              <a:spLocks noChangeArrowheads="1"/>
            </p:cNvSpPr>
            <p:nvPr/>
          </p:nvSpPr>
          <p:spPr bwMode="auto">
            <a:xfrm>
              <a:off x="7996237" y="4598988"/>
              <a:ext cx="68448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$539,900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1" name="Rectangle 617"/>
            <p:cNvSpPr>
              <a:spLocks noChangeArrowheads="1"/>
            </p:cNvSpPr>
            <p:nvPr/>
          </p:nvSpPr>
          <p:spPr bwMode="auto">
            <a:xfrm>
              <a:off x="3079750" y="4832351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2" name="Rectangle 618"/>
            <p:cNvSpPr>
              <a:spLocks noChangeArrowheads="1"/>
            </p:cNvSpPr>
            <p:nvPr/>
          </p:nvSpPr>
          <p:spPr bwMode="auto">
            <a:xfrm>
              <a:off x="3994150" y="4832351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3" name="Rectangle 619"/>
            <p:cNvSpPr>
              <a:spLocks noChangeArrowheads="1"/>
            </p:cNvSpPr>
            <p:nvPr/>
          </p:nvSpPr>
          <p:spPr bwMode="auto">
            <a:xfrm>
              <a:off x="4908550" y="4832351"/>
              <a:ext cx="1857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4" name="Rectangle 620"/>
            <p:cNvSpPr>
              <a:spLocks noChangeArrowheads="1"/>
            </p:cNvSpPr>
            <p:nvPr/>
          </p:nvSpPr>
          <p:spPr bwMode="auto">
            <a:xfrm>
              <a:off x="5821363" y="4832351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5" name="Rectangle 621"/>
            <p:cNvSpPr>
              <a:spLocks noChangeArrowheads="1"/>
            </p:cNvSpPr>
            <p:nvPr/>
          </p:nvSpPr>
          <p:spPr bwMode="auto">
            <a:xfrm>
              <a:off x="6735762" y="4832351"/>
              <a:ext cx="1857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6" name="Rectangle 622"/>
            <p:cNvSpPr>
              <a:spLocks noChangeArrowheads="1"/>
            </p:cNvSpPr>
            <p:nvPr/>
          </p:nvSpPr>
          <p:spPr bwMode="auto">
            <a:xfrm>
              <a:off x="7648575" y="4832351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7" name="Rectangle 623"/>
            <p:cNvSpPr>
              <a:spLocks noChangeArrowheads="1"/>
            </p:cNvSpPr>
            <p:nvPr/>
          </p:nvSpPr>
          <p:spPr bwMode="auto">
            <a:xfrm>
              <a:off x="8475662" y="4832351"/>
              <a:ext cx="28098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9" name="Rectangle 625"/>
            <p:cNvSpPr>
              <a:spLocks noChangeArrowheads="1"/>
            </p:cNvSpPr>
            <p:nvPr/>
          </p:nvSpPr>
          <p:spPr bwMode="auto">
            <a:xfrm>
              <a:off x="2906713" y="5067301"/>
              <a:ext cx="366712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0" name="Rectangle 626"/>
            <p:cNvSpPr>
              <a:spLocks noChangeArrowheads="1"/>
            </p:cNvSpPr>
            <p:nvPr/>
          </p:nvSpPr>
          <p:spPr bwMode="auto">
            <a:xfrm>
              <a:off x="3994150" y="5067301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1" name="Rectangle 627"/>
            <p:cNvSpPr>
              <a:spLocks noChangeArrowheads="1"/>
            </p:cNvSpPr>
            <p:nvPr/>
          </p:nvSpPr>
          <p:spPr bwMode="auto">
            <a:xfrm>
              <a:off x="4908550" y="5067301"/>
              <a:ext cx="1857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2" name="Rectangle 628"/>
            <p:cNvSpPr>
              <a:spLocks noChangeArrowheads="1"/>
            </p:cNvSpPr>
            <p:nvPr/>
          </p:nvSpPr>
          <p:spPr bwMode="auto">
            <a:xfrm>
              <a:off x="5821363" y="5067301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3" name="Rectangle 629"/>
            <p:cNvSpPr>
              <a:spLocks noChangeArrowheads="1"/>
            </p:cNvSpPr>
            <p:nvPr/>
          </p:nvSpPr>
          <p:spPr bwMode="auto">
            <a:xfrm>
              <a:off x="6735762" y="5067301"/>
              <a:ext cx="1857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4" name="Rectangle 630"/>
            <p:cNvSpPr>
              <a:spLocks noChangeArrowheads="1"/>
            </p:cNvSpPr>
            <p:nvPr/>
          </p:nvSpPr>
          <p:spPr bwMode="auto">
            <a:xfrm>
              <a:off x="7648575" y="5067301"/>
              <a:ext cx="1873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5" name="Rectangle 631"/>
            <p:cNvSpPr>
              <a:spLocks noChangeArrowheads="1"/>
            </p:cNvSpPr>
            <p:nvPr/>
          </p:nvSpPr>
          <p:spPr bwMode="auto">
            <a:xfrm>
              <a:off x="8301037" y="5067301"/>
              <a:ext cx="46037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$750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7" name="Rectangle 633"/>
            <p:cNvSpPr>
              <a:spLocks noChangeArrowheads="1"/>
            </p:cNvSpPr>
            <p:nvPr/>
          </p:nvSpPr>
          <p:spPr bwMode="auto">
            <a:xfrm>
              <a:off x="2687638" y="5302251"/>
              <a:ext cx="59848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19,008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8" name="Rectangle 634"/>
            <p:cNvSpPr>
              <a:spLocks noChangeArrowheads="1"/>
            </p:cNvSpPr>
            <p:nvPr/>
          </p:nvSpPr>
          <p:spPr bwMode="auto">
            <a:xfrm>
              <a:off x="3602038" y="5302251"/>
              <a:ext cx="5969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16,416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9" name="Rectangle 635"/>
            <p:cNvSpPr>
              <a:spLocks noChangeArrowheads="1"/>
            </p:cNvSpPr>
            <p:nvPr/>
          </p:nvSpPr>
          <p:spPr bwMode="auto">
            <a:xfrm>
              <a:off x="4514850" y="5302251"/>
              <a:ext cx="59848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18,144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0" name="Rectangle 636"/>
            <p:cNvSpPr>
              <a:spLocks noChangeArrowheads="1"/>
            </p:cNvSpPr>
            <p:nvPr/>
          </p:nvSpPr>
          <p:spPr bwMode="auto">
            <a:xfrm>
              <a:off x="5429250" y="5302251"/>
              <a:ext cx="59848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18,144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1" name="Rectangle 637"/>
            <p:cNvSpPr>
              <a:spLocks noChangeArrowheads="1"/>
            </p:cNvSpPr>
            <p:nvPr/>
          </p:nvSpPr>
          <p:spPr bwMode="auto">
            <a:xfrm>
              <a:off x="6343650" y="5302251"/>
              <a:ext cx="5969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19,008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2" name="Rectangle 638"/>
            <p:cNvSpPr>
              <a:spLocks noChangeArrowheads="1"/>
            </p:cNvSpPr>
            <p:nvPr/>
          </p:nvSpPr>
          <p:spPr bwMode="auto">
            <a:xfrm>
              <a:off x="7256462" y="5302251"/>
              <a:ext cx="59848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17,280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3" name="Rectangle 639"/>
            <p:cNvSpPr>
              <a:spLocks noChangeArrowheads="1"/>
            </p:cNvSpPr>
            <p:nvPr/>
          </p:nvSpPr>
          <p:spPr bwMode="auto">
            <a:xfrm>
              <a:off x="7996237" y="5302251"/>
              <a:ext cx="78422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$108,000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5" name="Rectangle 641"/>
            <p:cNvSpPr>
              <a:spLocks noChangeArrowheads="1"/>
            </p:cNvSpPr>
            <p:nvPr/>
          </p:nvSpPr>
          <p:spPr bwMode="auto">
            <a:xfrm>
              <a:off x="2949575" y="5537201"/>
              <a:ext cx="32385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6" name="Rectangle 642"/>
            <p:cNvSpPr>
              <a:spLocks noChangeArrowheads="1"/>
            </p:cNvSpPr>
            <p:nvPr/>
          </p:nvSpPr>
          <p:spPr bwMode="auto">
            <a:xfrm>
              <a:off x="3863975" y="5537201"/>
              <a:ext cx="32385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7" name="Rectangle 643"/>
            <p:cNvSpPr>
              <a:spLocks noChangeArrowheads="1"/>
            </p:cNvSpPr>
            <p:nvPr/>
          </p:nvSpPr>
          <p:spPr bwMode="auto">
            <a:xfrm>
              <a:off x="4776788" y="5537201"/>
              <a:ext cx="32385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8" name="Rectangle 644"/>
            <p:cNvSpPr>
              <a:spLocks noChangeArrowheads="1"/>
            </p:cNvSpPr>
            <p:nvPr/>
          </p:nvSpPr>
          <p:spPr bwMode="auto">
            <a:xfrm>
              <a:off x="5603875" y="5537201"/>
              <a:ext cx="417512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10.5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9" name="Rectangle 645"/>
            <p:cNvSpPr>
              <a:spLocks noChangeArrowheads="1"/>
            </p:cNvSpPr>
            <p:nvPr/>
          </p:nvSpPr>
          <p:spPr bwMode="auto">
            <a:xfrm>
              <a:off x="6604000" y="5537201"/>
              <a:ext cx="32385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0" name="Rectangle 646"/>
            <p:cNvSpPr>
              <a:spLocks noChangeArrowheads="1"/>
            </p:cNvSpPr>
            <p:nvPr/>
          </p:nvSpPr>
          <p:spPr bwMode="auto">
            <a:xfrm>
              <a:off x="7518400" y="5537201"/>
              <a:ext cx="32385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1" name="Rectangle 647"/>
            <p:cNvSpPr>
              <a:spLocks noChangeArrowheads="1"/>
            </p:cNvSpPr>
            <p:nvPr/>
          </p:nvSpPr>
          <p:spPr bwMode="auto">
            <a:xfrm>
              <a:off x="8258175" y="5537201"/>
              <a:ext cx="50958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$10.5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3" name="Rectangle 649"/>
            <p:cNvSpPr>
              <a:spLocks noChangeArrowheads="1"/>
            </p:cNvSpPr>
            <p:nvPr/>
          </p:nvSpPr>
          <p:spPr bwMode="auto">
            <a:xfrm>
              <a:off x="2513013" y="5772151"/>
              <a:ext cx="785812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112500.0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4" name="Rectangle 650"/>
            <p:cNvSpPr>
              <a:spLocks noChangeArrowheads="1"/>
            </p:cNvSpPr>
            <p:nvPr/>
          </p:nvSpPr>
          <p:spPr bwMode="auto">
            <a:xfrm>
              <a:off x="3514725" y="5772151"/>
              <a:ext cx="59311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78625.0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5" name="Rectangle 651"/>
            <p:cNvSpPr>
              <a:spLocks noChangeArrowheads="1"/>
            </p:cNvSpPr>
            <p:nvPr/>
          </p:nvSpPr>
          <p:spPr bwMode="auto">
            <a:xfrm>
              <a:off x="4429125" y="5772151"/>
              <a:ext cx="690562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24125.0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6" name="Rectangle 652"/>
            <p:cNvSpPr>
              <a:spLocks noChangeArrowheads="1"/>
            </p:cNvSpPr>
            <p:nvPr/>
          </p:nvSpPr>
          <p:spPr bwMode="auto">
            <a:xfrm>
              <a:off x="5691188" y="5772151"/>
              <a:ext cx="32385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7" name="Rectangle 653"/>
            <p:cNvSpPr>
              <a:spLocks noChangeArrowheads="1"/>
            </p:cNvSpPr>
            <p:nvPr/>
          </p:nvSpPr>
          <p:spPr bwMode="auto">
            <a:xfrm>
              <a:off x="6256337" y="5772151"/>
              <a:ext cx="690562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17875.0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8" name="Rectangle 654"/>
            <p:cNvSpPr>
              <a:spLocks noChangeArrowheads="1"/>
            </p:cNvSpPr>
            <p:nvPr/>
          </p:nvSpPr>
          <p:spPr bwMode="auto">
            <a:xfrm>
              <a:off x="7169150" y="5772151"/>
              <a:ext cx="69215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92000.0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9" name="Rectangle 655"/>
            <p:cNvSpPr>
              <a:spLocks noChangeArrowheads="1"/>
            </p:cNvSpPr>
            <p:nvPr/>
          </p:nvSpPr>
          <p:spPr bwMode="auto">
            <a:xfrm>
              <a:off x="7996237" y="5772151"/>
              <a:ext cx="68448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$325,125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170" name="Rectangle 656"/>
          <p:cNvSpPr>
            <a:spLocks noChangeArrowheads="1"/>
          </p:cNvSpPr>
          <p:nvPr/>
        </p:nvSpPr>
        <p:spPr bwMode="auto">
          <a:xfrm>
            <a:off x="7046912" y="6010276"/>
            <a:ext cx="8286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Total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71" name="Rectangle 657"/>
          <p:cNvSpPr>
            <a:spLocks noChangeArrowheads="1"/>
          </p:cNvSpPr>
          <p:nvPr/>
        </p:nvSpPr>
        <p:spPr bwMode="auto">
          <a:xfrm>
            <a:off x="7996237" y="6010276"/>
            <a:ext cx="6844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$973,786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14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69" grpId="0"/>
      <p:bldP spid="32079" grpId="0"/>
      <p:bldP spid="32099" grpId="0"/>
      <p:bldP spid="32105" grpId="0"/>
      <p:bldP spid="32107" grpId="0"/>
      <p:bldP spid="32113" grpId="0"/>
      <p:bldP spid="32115" grpId="0"/>
      <p:bldP spid="3217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426378" y="271303"/>
            <a:ext cx="8229600" cy="6397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Fourth Alternative: Constant Workforce with Overtime and Inventory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77403" y="998168"/>
            <a:ext cx="8785225" cy="53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defRPr/>
            </a:pPr>
            <a:r>
              <a:rPr lang="en-US" sz="1800" dirty="0"/>
              <a:t>Meet the demand for March-June using a constant work force on regular time</a:t>
            </a:r>
          </a:p>
        </p:txBody>
      </p:sp>
      <p:sp>
        <p:nvSpPr>
          <p:cNvPr id="32063" name="AutoShape 348"/>
          <p:cNvSpPr>
            <a:spLocks noChangeAspect="1" noChangeArrowheads="1" noTextEdit="1"/>
          </p:cNvSpPr>
          <p:nvPr/>
        </p:nvSpPr>
        <p:spPr bwMode="auto">
          <a:xfrm>
            <a:off x="277813" y="1470025"/>
            <a:ext cx="559435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064" name="Group 550"/>
          <p:cNvGrpSpPr>
            <a:grpSpLocks/>
          </p:cNvGrpSpPr>
          <p:nvPr/>
        </p:nvGrpSpPr>
        <p:grpSpPr bwMode="auto">
          <a:xfrm>
            <a:off x="279401" y="1479550"/>
            <a:ext cx="8385175" cy="4924425"/>
            <a:chOff x="176" y="932"/>
            <a:chExt cx="5282" cy="3102"/>
          </a:xfrm>
        </p:grpSpPr>
        <p:sp>
          <p:nvSpPr>
            <p:cNvPr id="32206" name="Rectangle 350"/>
            <p:cNvSpPr>
              <a:spLocks noChangeArrowheads="1"/>
            </p:cNvSpPr>
            <p:nvPr/>
          </p:nvSpPr>
          <p:spPr bwMode="auto">
            <a:xfrm>
              <a:off x="180" y="936"/>
              <a:ext cx="1496" cy="17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7" name="Rectangle 351"/>
            <p:cNvSpPr>
              <a:spLocks noChangeArrowheads="1"/>
            </p:cNvSpPr>
            <p:nvPr/>
          </p:nvSpPr>
          <p:spPr bwMode="auto">
            <a:xfrm>
              <a:off x="1676" y="936"/>
              <a:ext cx="540" cy="17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8" name="Rectangle 352"/>
            <p:cNvSpPr>
              <a:spLocks noChangeArrowheads="1"/>
            </p:cNvSpPr>
            <p:nvPr/>
          </p:nvSpPr>
          <p:spPr bwMode="auto">
            <a:xfrm>
              <a:off x="2216" y="936"/>
              <a:ext cx="540" cy="17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9" name="Rectangle 353"/>
            <p:cNvSpPr>
              <a:spLocks noChangeArrowheads="1"/>
            </p:cNvSpPr>
            <p:nvPr/>
          </p:nvSpPr>
          <p:spPr bwMode="auto">
            <a:xfrm>
              <a:off x="2756" y="936"/>
              <a:ext cx="539" cy="17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0" name="Rectangle 354"/>
            <p:cNvSpPr>
              <a:spLocks noChangeArrowheads="1"/>
            </p:cNvSpPr>
            <p:nvPr/>
          </p:nvSpPr>
          <p:spPr bwMode="auto">
            <a:xfrm>
              <a:off x="3295" y="936"/>
              <a:ext cx="540" cy="17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1" name="Rectangle 355"/>
            <p:cNvSpPr>
              <a:spLocks noChangeArrowheads="1"/>
            </p:cNvSpPr>
            <p:nvPr/>
          </p:nvSpPr>
          <p:spPr bwMode="auto">
            <a:xfrm>
              <a:off x="3835" y="936"/>
              <a:ext cx="539" cy="17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2" name="Rectangle 356"/>
            <p:cNvSpPr>
              <a:spLocks noChangeArrowheads="1"/>
            </p:cNvSpPr>
            <p:nvPr/>
          </p:nvSpPr>
          <p:spPr bwMode="auto">
            <a:xfrm>
              <a:off x="4374" y="936"/>
              <a:ext cx="540" cy="17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3" name="Rectangle 357"/>
            <p:cNvSpPr>
              <a:spLocks noChangeArrowheads="1"/>
            </p:cNvSpPr>
            <p:nvPr/>
          </p:nvSpPr>
          <p:spPr bwMode="auto">
            <a:xfrm>
              <a:off x="4914" y="936"/>
              <a:ext cx="540" cy="17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4" name="Rectangle 358"/>
            <p:cNvSpPr>
              <a:spLocks noChangeArrowheads="1"/>
            </p:cNvSpPr>
            <p:nvPr/>
          </p:nvSpPr>
          <p:spPr bwMode="auto">
            <a:xfrm>
              <a:off x="180" y="1112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5" name="Rectangle 359"/>
            <p:cNvSpPr>
              <a:spLocks noChangeArrowheads="1"/>
            </p:cNvSpPr>
            <p:nvPr/>
          </p:nvSpPr>
          <p:spPr bwMode="auto">
            <a:xfrm>
              <a:off x="1676" y="1112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6" name="Rectangle 360"/>
            <p:cNvSpPr>
              <a:spLocks noChangeArrowheads="1"/>
            </p:cNvSpPr>
            <p:nvPr/>
          </p:nvSpPr>
          <p:spPr bwMode="auto">
            <a:xfrm>
              <a:off x="2216" y="1112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7" name="Rectangle 361"/>
            <p:cNvSpPr>
              <a:spLocks noChangeArrowheads="1"/>
            </p:cNvSpPr>
            <p:nvPr/>
          </p:nvSpPr>
          <p:spPr bwMode="auto">
            <a:xfrm>
              <a:off x="2756" y="1112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8" name="Rectangle 362"/>
            <p:cNvSpPr>
              <a:spLocks noChangeArrowheads="1"/>
            </p:cNvSpPr>
            <p:nvPr/>
          </p:nvSpPr>
          <p:spPr bwMode="auto">
            <a:xfrm>
              <a:off x="3295" y="1112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9" name="Rectangle 363"/>
            <p:cNvSpPr>
              <a:spLocks noChangeArrowheads="1"/>
            </p:cNvSpPr>
            <p:nvPr/>
          </p:nvSpPr>
          <p:spPr bwMode="auto">
            <a:xfrm>
              <a:off x="3835" y="1112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0" name="Rectangle 364"/>
            <p:cNvSpPr>
              <a:spLocks noChangeArrowheads="1"/>
            </p:cNvSpPr>
            <p:nvPr/>
          </p:nvSpPr>
          <p:spPr bwMode="auto">
            <a:xfrm>
              <a:off x="4374" y="1112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1" name="Rectangle 365"/>
            <p:cNvSpPr>
              <a:spLocks noChangeArrowheads="1"/>
            </p:cNvSpPr>
            <p:nvPr/>
          </p:nvSpPr>
          <p:spPr bwMode="auto">
            <a:xfrm>
              <a:off x="4914" y="1112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2" name="Rectangle 366"/>
            <p:cNvSpPr>
              <a:spLocks noChangeArrowheads="1"/>
            </p:cNvSpPr>
            <p:nvPr/>
          </p:nvSpPr>
          <p:spPr bwMode="auto">
            <a:xfrm>
              <a:off x="180" y="1257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3" name="Rectangle 367"/>
            <p:cNvSpPr>
              <a:spLocks noChangeArrowheads="1"/>
            </p:cNvSpPr>
            <p:nvPr/>
          </p:nvSpPr>
          <p:spPr bwMode="auto">
            <a:xfrm>
              <a:off x="1676" y="1257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4" name="Rectangle 368"/>
            <p:cNvSpPr>
              <a:spLocks noChangeArrowheads="1"/>
            </p:cNvSpPr>
            <p:nvPr/>
          </p:nvSpPr>
          <p:spPr bwMode="auto">
            <a:xfrm>
              <a:off x="2216" y="1257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5" name="Rectangle 369"/>
            <p:cNvSpPr>
              <a:spLocks noChangeArrowheads="1"/>
            </p:cNvSpPr>
            <p:nvPr/>
          </p:nvSpPr>
          <p:spPr bwMode="auto">
            <a:xfrm>
              <a:off x="2756" y="1257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6" name="Rectangle 370"/>
            <p:cNvSpPr>
              <a:spLocks noChangeArrowheads="1"/>
            </p:cNvSpPr>
            <p:nvPr/>
          </p:nvSpPr>
          <p:spPr bwMode="auto">
            <a:xfrm>
              <a:off x="3295" y="1257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7" name="Rectangle 371"/>
            <p:cNvSpPr>
              <a:spLocks noChangeArrowheads="1"/>
            </p:cNvSpPr>
            <p:nvPr/>
          </p:nvSpPr>
          <p:spPr bwMode="auto">
            <a:xfrm>
              <a:off x="3835" y="1257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8" name="Rectangle 372"/>
            <p:cNvSpPr>
              <a:spLocks noChangeArrowheads="1"/>
            </p:cNvSpPr>
            <p:nvPr/>
          </p:nvSpPr>
          <p:spPr bwMode="auto">
            <a:xfrm>
              <a:off x="4374" y="1257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9" name="Rectangle 373"/>
            <p:cNvSpPr>
              <a:spLocks noChangeArrowheads="1"/>
            </p:cNvSpPr>
            <p:nvPr/>
          </p:nvSpPr>
          <p:spPr bwMode="auto">
            <a:xfrm>
              <a:off x="4914" y="1257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0" name="Rectangle 374"/>
            <p:cNvSpPr>
              <a:spLocks noChangeArrowheads="1"/>
            </p:cNvSpPr>
            <p:nvPr/>
          </p:nvSpPr>
          <p:spPr bwMode="auto">
            <a:xfrm>
              <a:off x="180" y="1402"/>
              <a:ext cx="1496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1" name="Rectangle 375"/>
            <p:cNvSpPr>
              <a:spLocks noChangeArrowheads="1"/>
            </p:cNvSpPr>
            <p:nvPr/>
          </p:nvSpPr>
          <p:spPr bwMode="auto">
            <a:xfrm>
              <a:off x="1676" y="1402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2" name="Rectangle 376"/>
            <p:cNvSpPr>
              <a:spLocks noChangeArrowheads="1"/>
            </p:cNvSpPr>
            <p:nvPr/>
          </p:nvSpPr>
          <p:spPr bwMode="auto">
            <a:xfrm>
              <a:off x="2216" y="1402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3" name="Rectangle 377"/>
            <p:cNvSpPr>
              <a:spLocks noChangeArrowheads="1"/>
            </p:cNvSpPr>
            <p:nvPr/>
          </p:nvSpPr>
          <p:spPr bwMode="auto">
            <a:xfrm>
              <a:off x="2756" y="1402"/>
              <a:ext cx="539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4" name="Rectangle 378"/>
            <p:cNvSpPr>
              <a:spLocks noChangeArrowheads="1"/>
            </p:cNvSpPr>
            <p:nvPr/>
          </p:nvSpPr>
          <p:spPr bwMode="auto">
            <a:xfrm>
              <a:off x="3295" y="1402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5" name="Rectangle 379"/>
            <p:cNvSpPr>
              <a:spLocks noChangeArrowheads="1"/>
            </p:cNvSpPr>
            <p:nvPr/>
          </p:nvSpPr>
          <p:spPr bwMode="auto">
            <a:xfrm>
              <a:off x="3835" y="1402"/>
              <a:ext cx="539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6" name="Rectangle 380"/>
            <p:cNvSpPr>
              <a:spLocks noChangeArrowheads="1"/>
            </p:cNvSpPr>
            <p:nvPr/>
          </p:nvSpPr>
          <p:spPr bwMode="auto">
            <a:xfrm>
              <a:off x="4374" y="1402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7" name="Rectangle 381"/>
            <p:cNvSpPr>
              <a:spLocks noChangeArrowheads="1"/>
            </p:cNvSpPr>
            <p:nvPr/>
          </p:nvSpPr>
          <p:spPr bwMode="auto">
            <a:xfrm>
              <a:off x="4914" y="1402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8" name="Rectangle 382"/>
            <p:cNvSpPr>
              <a:spLocks noChangeArrowheads="1"/>
            </p:cNvSpPr>
            <p:nvPr/>
          </p:nvSpPr>
          <p:spPr bwMode="auto">
            <a:xfrm>
              <a:off x="180" y="1548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9" name="Rectangle 383"/>
            <p:cNvSpPr>
              <a:spLocks noChangeArrowheads="1"/>
            </p:cNvSpPr>
            <p:nvPr/>
          </p:nvSpPr>
          <p:spPr bwMode="auto">
            <a:xfrm>
              <a:off x="1676" y="1548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0" name="Rectangle 384"/>
            <p:cNvSpPr>
              <a:spLocks noChangeArrowheads="1"/>
            </p:cNvSpPr>
            <p:nvPr/>
          </p:nvSpPr>
          <p:spPr bwMode="auto">
            <a:xfrm>
              <a:off x="2216" y="1548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1" name="Rectangle 385"/>
            <p:cNvSpPr>
              <a:spLocks noChangeArrowheads="1"/>
            </p:cNvSpPr>
            <p:nvPr/>
          </p:nvSpPr>
          <p:spPr bwMode="auto">
            <a:xfrm>
              <a:off x="2756" y="1548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2" name="Rectangle 386"/>
            <p:cNvSpPr>
              <a:spLocks noChangeArrowheads="1"/>
            </p:cNvSpPr>
            <p:nvPr/>
          </p:nvSpPr>
          <p:spPr bwMode="auto">
            <a:xfrm>
              <a:off x="3295" y="1548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3" name="Rectangle 387"/>
            <p:cNvSpPr>
              <a:spLocks noChangeArrowheads="1"/>
            </p:cNvSpPr>
            <p:nvPr/>
          </p:nvSpPr>
          <p:spPr bwMode="auto">
            <a:xfrm>
              <a:off x="3835" y="1548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4" name="Rectangle 388"/>
            <p:cNvSpPr>
              <a:spLocks noChangeArrowheads="1"/>
            </p:cNvSpPr>
            <p:nvPr/>
          </p:nvSpPr>
          <p:spPr bwMode="auto">
            <a:xfrm>
              <a:off x="4374" y="1548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5" name="Rectangle 389"/>
            <p:cNvSpPr>
              <a:spLocks noChangeArrowheads="1"/>
            </p:cNvSpPr>
            <p:nvPr/>
          </p:nvSpPr>
          <p:spPr bwMode="auto">
            <a:xfrm>
              <a:off x="4914" y="1548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6" name="Rectangle 390"/>
            <p:cNvSpPr>
              <a:spLocks noChangeArrowheads="1"/>
            </p:cNvSpPr>
            <p:nvPr/>
          </p:nvSpPr>
          <p:spPr bwMode="auto">
            <a:xfrm>
              <a:off x="180" y="1693"/>
              <a:ext cx="1496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7" name="Rectangle 391"/>
            <p:cNvSpPr>
              <a:spLocks noChangeArrowheads="1"/>
            </p:cNvSpPr>
            <p:nvPr/>
          </p:nvSpPr>
          <p:spPr bwMode="auto">
            <a:xfrm>
              <a:off x="1676" y="1693"/>
              <a:ext cx="540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8" name="Rectangle 392"/>
            <p:cNvSpPr>
              <a:spLocks noChangeArrowheads="1"/>
            </p:cNvSpPr>
            <p:nvPr/>
          </p:nvSpPr>
          <p:spPr bwMode="auto">
            <a:xfrm>
              <a:off x="2216" y="1693"/>
              <a:ext cx="540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9" name="Rectangle 393"/>
            <p:cNvSpPr>
              <a:spLocks noChangeArrowheads="1"/>
            </p:cNvSpPr>
            <p:nvPr/>
          </p:nvSpPr>
          <p:spPr bwMode="auto">
            <a:xfrm>
              <a:off x="2756" y="1693"/>
              <a:ext cx="539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0" name="Rectangle 394"/>
            <p:cNvSpPr>
              <a:spLocks noChangeArrowheads="1"/>
            </p:cNvSpPr>
            <p:nvPr/>
          </p:nvSpPr>
          <p:spPr bwMode="auto">
            <a:xfrm>
              <a:off x="3295" y="1693"/>
              <a:ext cx="540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1" name="Rectangle 395"/>
            <p:cNvSpPr>
              <a:spLocks noChangeArrowheads="1"/>
            </p:cNvSpPr>
            <p:nvPr/>
          </p:nvSpPr>
          <p:spPr bwMode="auto">
            <a:xfrm>
              <a:off x="3835" y="1693"/>
              <a:ext cx="539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2" name="Rectangle 396"/>
            <p:cNvSpPr>
              <a:spLocks noChangeArrowheads="1"/>
            </p:cNvSpPr>
            <p:nvPr/>
          </p:nvSpPr>
          <p:spPr bwMode="auto">
            <a:xfrm>
              <a:off x="4374" y="1693"/>
              <a:ext cx="540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3" name="Rectangle 397"/>
            <p:cNvSpPr>
              <a:spLocks noChangeArrowheads="1"/>
            </p:cNvSpPr>
            <p:nvPr/>
          </p:nvSpPr>
          <p:spPr bwMode="auto">
            <a:xfrm>
              <a:off x="4914" y="1693"/>
              <a:ext cx="540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4" name="Rectangle 398"/>
            <p:cNvSpPr>
              <a:spLocks noChangeArrowheads="1"/>
            </p:cNvSpPr>
            <p:nvPr/>
          </p:nvSpPr>
          <p:spPr bwMode="auto">
            <a:xfrm>
              <a:off x="180" y="1843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5" name="Rectangle 399"/>
            <p:cNvSpPr>
              <a:spLocks noChangeArrowheads="1"/>
            </p:cNvSpPr>
            <p:nvPr/>
          </p:nvSpPr>
          <p:spPr bwMode="auto">
            <a:xfrm>
              <a:off x="1676" y="1843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6" name="Rectangle 400"/>
            <p:cNvSpPr>
              <a:spLocks noChangeArrowheads="1"/>
            </p:cNvSpPr>
            <p:nvPr/>
          </p:nvSpPr>
          <p:spPr bwMode="auto">
            <a:xfrm>
              <a:off x="2216" y="1843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7" name="Rectangle 401"/>
            <p:cNvSpPr>
              <a:spLocks noChangeArrowheads="1"/>
            </p:cNvSpPr>
            <p:nvPr/>
          </p:nvSpPr>
          <p:spPr bwMode="auto">
            <a:xfrm>
              <a:off x="2756" y="1843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8" name="Rectangle 402"/>
            <p:cNvSpPr>
              <a:spLocks noChangeArrowheads="1"/>
            </p:cNvSpPr>
            <p:nvPr/>
          </p:nvSpPr>
          <p:spPr bwMode="auto">
            <a:xfrm>
              <a:off x="3295" y="1843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9" name="Rectangle 403"/>
            <p:cNvSpPr>
              <a:spLocks noChangeArrowheads="1"/>
            </p:cNvSpPr>
            <p:nvPr/>
          </p:nvSpPr>
          <p:spPr bwMode="auto">
            <a:xfrm>
              <a:off x="3835" y="1843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0" name="Rectangle 404"/>
            <p:cNvSpPr>
              <a:spLocks noChangeArrowheads="1"/>
            </p:cNvSpPr>
            <p:nvPr/>
          </p:nvSpPr>
          <p:spPr bwMode="auto">
            <a:xfrm>
              <a:off x="4374" y="1843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1" name="Rectangle 405"/>
            <p:cNvSpPr>
              <a:spLocks noChangeArrowheads="1"/>
            </p:cNvSpPr>
            <p:nvPr/>
          </p:nvSpPr>
          <p:spPr bwMode="auto">
            <a:xfrm>
              <a:off x="4914" y="1843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2" name="Rectangle 406"/>
            <p:cNvSpPr>
              <a:spLocks noChangeArrowheads="1"/>
            </p:cNvSpPr>
            <p:nvPr/>
          </p:nvSpPr>
          <p:spPr bwMode="auto">
            <a:xfrm>
              <a:off x="180" y="1988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3" name="Rectangle 407"/>
            <p:cNvSpPr>
              <a:spLocks noChangeArrowheads="1"/>
            </p:cNvSpPr>
            <p:nvPr/>
          </p:nvSpPr>
          <p:spPr bwMode="auto">
            <a:xfrm>
              <a:off x="1676" y="1988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4" name="Rectangle 408"/>
            <p:cNvSpPr>
              <a:spLocks noChangeArrowheads="1"/>
            </p:cNvSpPr>
            <p:nvPr/>
          </p:nvSpPr>
          <p:spPr bwMode="auto">
            <a:xfrm>
              <a:off x="2216" y="1988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5" name="Rectangle 409"/>
            <p:cNvSpPr>
              <a:spLocks noChangeArrowheads="1"/>
            </p:cNvSpPr>
            <p:nvPr/>
          </p:nvSpPr>
          <p:spPr bwMode="auto">
            <a:xfrm>
              <a:off x="2756" y="1988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6" name="Rectangle 410"/>
            <p:cNvSpPr>
              <a:spLocks noChangeArrowheads="1"/>
            </p:cNvSpPr>
            <p:nvPr/>
          </p:nvSpPr>
          <p:spPr bwMode="auto">
            <a:xfrm>
              <a:off x="3295" y="1988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7" name="Rectangle 411"/>
            <p:cNvSpPr>
              <a:spLocks noChangeArrowheads="1"/>
            </p:cNvSpPr>
            <p:nvPr/>
          </p:nvSpPr>
          <p:spPr bwMode="auto">
            <a:xfrm>
              <a:off x="3835" y="1988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8" name="Rectangle 412"/>
            <p:cNvSpPr>
              <a:spLocks noChangeArrowheads="1"/>
            </p:cNvSpPr>
            <p:nvPr/>
          </p:nvSpPr>
          <p:spPr bwMode="auto">
            <a:xfrm>
              <a:off x="4374" y="1988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9" name="Rectangle 413"/>
            <p:cNvSpPr>
              <a:spLocks noChangeArrowheads="1"/>
            </p:cNvSpPr>
            <p:nvPr/>
          </p:nvSpPr>
          <p:spPr bwMode="auto">
            <a:xfrm>
              <a:off x="4914" y="1988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0" name="Rectangle 414"/>
            <p:cNvSpPr>
              <a:spLocks noChangeArrowheads="1"/>
            </p:cNvSpPr>
            <p:nvPr/>
          </p:nvSpPr>
          <p:spPr bwMode="auto">
            <a:xfrm>
              <a:off x="180" y="2133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1" name="Rectangle 415"/>
            <p:cNvSpPr>
              <a:spLocks noChangeArrowheads="1"/>
            </p:cNvSpPr>
            <p:nvPr/>
          </p:nvSpPr>
          <p:spPr bwMode="auto">
            <a:xfrm>
              <a:off x="1676" y="2133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2" name="Rectangle 416"/>
            <p:cNvSpPr>
              <a:spLocks noChangeArrowheads="1"/>
            </p:cNvSpPr>
            <p:nvPr/>
          </p:nvSpPr>
          <p:spPr bwMode="auto">
            <a:xfrm>
              <a:off x="2216" y="2133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3" name="Rectangle 417"/>
            <p:cNvSpPr>
              <a:spLocks noChangeArrowheads="1"/>
            </p:cNvSpPr>
            <p:nvPr/>
          </p:nvSpPr>
          <p:spPr bwMode="auto">
            <a:xfrm>
              <a:off x="2756" y="2133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4" name="Rectangle 418"/>
            <p:cNvSpPr>
              <a:spLocks noChangeArrowheads="1"/>
            </p:cNvSpPr>
            <p:nvPr/>
          </p:nvSpPr>
          <p:spPr bwMode="auto">
            <a:xfrm>
              <a:off x="3295" y="2133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5" name="Rectangle 419"/>
            <p:cNvSpPr>
              <a:spLocks noChangeArrowheads="1"/>
            </p:cNvSpPr>
            <p:nvPr/>
          </p:nvSpPr>
          <p:spPr bwMode="auto">
            <a:xfrm>
              <a:off x="3835" y="2133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6" name="Rectangle 420"/>
            <p:cNvSpPr>
              <a:spLocks noChangeArrowheads="1"/>
            </p:cNvSpPr>
            <p:nvPr/>
          </p:nvSpPr>
          <p:spPr bwMode="auto">
            <a:xfrm>
              <a:off x="4374" y="2133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7" name="Rectangle 421"/>
            <p:cNvSpPr>
              <a:spLocks noChangeArrowheads="1"/>
            </p:cNvSpPr>
            <p:nvPr/>
          </p:nvSpPr>
          <p:spPr bwMode="auto">
            <a:xfrm>
              <a:off x="4914" y="2133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8" name="Rectangle 422"/>
            <p:cNvSpPr>
              <a:spLocks noChangeArrowheads="1"/>
            </p:cNvSpPr>
            <p:nvPr/>
          </p:nvSpPr>
          <p:spPr bwMode="auto">
            <a:xfrm>
              <a:off x="180" y="2278"/>
              <a:ext cx="1496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9" name="Rectangle 423"/>
            <p:cNvSpPr>
              <a:spLocks noChangeArrowheads="1"/>
            </p:cNvSpPr>
            <p:nvPr/>
          </p:nvSpPr>
          <p:spPr bwMode="auto">
            <a:xfrm>
              <a:off x="1676" y="2278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0" name="Rectangle 424"/>
            <p:cNvSpPr>
              <a:spLocks noChangeArrowheads="1"/>
            </p:cNvSpPr>
            <p:nvPr/>
          </p:nvSpPr>
          <p:spPr bwMode="auto">
            <a:xfrm>
              <a:off x="2216" y="2278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1" name="Rectangle 425"/>
            <p:cNvSpPr>
              <a:spLocks noChangeArrowheads="1"/>
            </p:cNvSpPr>
            <p:nvPr/>
          </p:nvSpPr>
          <p:spPr bwMode="auto">
            <a:xfrm>
              <a:off x="2756" y="2278"/>
              <a:ext cx="539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2" name="Rectangle 426"/>
            <p:cNvSpPr>
              <a:spLocks noChangeArrowheads="1"/>
            </p:cNvSpPr>
            <p:nvPr/>
          </p:nvSpPr>
          <p:spPr bwMode="auto">
            <a:xfrm>
              <a:off x="3295" y="2278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3" name="Rectangle 427"/>
            <p:cNvSpPr>
              <a:spLocks noChangeArrowheads="1"/>
            </p:cNvSpPr>
            <p:nvPr/>
          </p:nvSpPr>
          <p:spPr bwMode="auto">
            <a:xfrm>
              <a:off x="3835" y="2278"/>
              <a:ext cx="539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4" name="Rectangle 428"/>
            <p:cNvSpPr>
              <a:spLocks noChangeArrowheads="1"/>
            </p:cNvSpPr>
            <p:nvPr/>
          </p:nvSpPr>
          <p:spPr bwMode="auto">
            <a:xfrm>
              <a:off x="4374" y="2278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5" name="Rectangle 429"/>
            <p:cNvSpPr>
              <a:spLocks noChangeArrowheads="1"/>
            </p:cNvSpPr>
            <p:nvPr/>
          </p:nvSpPr>
          <p:spPr bwMode="auto">
            <a:xfrm>
              <a:off x="4914" y="2278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6" name="Rectangle 430"/>
            <p:cNvSpPr>
              <a:spLocks noChangeArrowheads="1"/>
            </p:cNvSpPr>
            <p:nvPr/>
          </p:nvSpPr>
          <p:spPr bwMode="auto">
            <a:xfrm>
              <a:off x="180" y="2424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7" name="Rectangle 431"/>
            <p:cNvSpPr>
              <a:spLocks noChangeArrowheads="1"/>
            </p:cNvSpPr>
            <p:nvPr/>
          </p:nvSpPr>
          <p:spPr bwMode="auto">
            <a:xfrm>
              <a:off x="1676" y="242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8" name="Rectangle 432"/>
            <p:cNvSpPr>
              <a:spLocks noChangeArrowheads="1"/>
            </p:cNvSpPr>
            <p:nvPr/>
          </p:nvSpPr>
          <p:spPr bwMode="auto">
            <a:xfrm>
              <a:off x="2216" y="242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9" name="Rectangle 433"/>
            <p:cNvSpPr>
              <a:spLocks noChangeArrowheads="1"/>
            </p:cNvSpPr>
            <p:nvPr/>
          </p:nvSpPr>
          <p:spPr bwMode="auto">
            <a:xfrm>
              <a:off x="2756" y="2424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0" name="Rectangle 434"/>
            <p:cNvSpPr>
              <a:spLocks noChangeArrowheads="1"/>
            </p:cNvSpPr>
            <p:nvPr/>
          </p:nvSpPr>
          <p:spPr bwMode="auto">
            <a:xfrm>
              <a:off x="3295" y="242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1" name="Rectangle 435"/>
            <p:cNvSpPr>
              <a:spLocks noChangeArrowheads="1"/>
            </p:cNvSpPr>
            <p:nvPr/>
          </p:nvSpPr>
          <p:spPr bwMode="auto">
            <a:xfrm>
              <a:off x="3835" y="2424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2" name="Rectangle 436"/>
            <p:cNvSpPr>
              <a:spLocks noChangeArrowheads="1"/>
            </p:cNvSpPr>
            <p:nvPr/>
          </p:nvSpPr>
          <p:spPr bwMode="auto">
            <a:xfrm>
              <a:off x="4374" y="242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3" name="Rectangle 437"/>
            <p:cNvSpPr>
              <a:spLocks noChangeArrowheads="1"/>
            </p:cNvSpPr>
            <p:nvPr/>
          </p:nvSpPr>
          <p:spPr bwMode="auto">
            <a:xfrm>
              <a:off x="4914" y="242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4" name="Rectangle 438"/>
            <p:cNvSpPr>
              <a:spLocks noChangeArrowheads="1"/>
            </p:cNvSpPr>
            <p:nvPr/>
          </p:nvSpPr>
          <p:spPr bwMode="auto">
            <a:xfrm>
              <a:off x="180" y="2569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5" name="Rectangle 439"/>
            <p:cNvSpPr>
              <a:spLocks noChangeArrowheads="1"/>
            </p:cNvSpPr>
            <p:nvPr/>
          </p:nvSpPr>
          <p:spPr bwMode="auto">
            <a:xfrm>
              <a:off x="1676" y="2569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6" name="Rectangle 440"/>
            <p:cNvSpPr>
              <a:spLocks noChangeArrowheads="1"/>
            </p:cNvSpPr>
            <p:nvPr/>
          </p:nvSpPr>
          <p:spPr bwMode="auto">
            <a:xfrm>
              <a:off x="2216" y="2569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7" name="Rectangle 441"/>
            <p:cNvSpPr>
              <a:spLocks noChangeArrowheads="1"/>
            </p:cNvSpPr>
            <p:nvPr/>
          </p:nvSpPr>
          <p:spPr bwMode="auto">
            <a:xfrm>
              <a:off x="2756" y="2569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8" name="Rectangle 442"/>
            <p:cNvSpPr>
              <a:spLocks noChangeArrowheads="1"/>
            </p:cNvSpPr>
            <p:nvPr/>
          </p:nvSpPr>
          <p:spPr bwMode="auto">
            <a:xfrm>
              <a:off x="3295" y="2569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9" name="Rectangle 443"/>
            <p:cNvSpPr>
              <a:spLocks noChangeArrowheads="1"/>
            </p:cNvSpPr>
            <p:nvPr/>
          </p:nvSpPr>
          <p:spPr bwMode="auto">
            <a:xfrm>
              <a:off x="3835" y="2569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0" name="Rectangle 444"/>
            <p:cNvSpPr>
              <a:spLocks noChangeArrowheads="1"/>
            </p:cNvSpPr>
            <p:nvPr/>
          </p:nvSpPr>
          <p:spPr bwMode="auto">
            <a:xfrm>
              <a:off x="4374" y="2569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1" name="Rectangle 445"/>
            <p:cNvSpPr>
              <a:spLocks noChangeArrowheads="1"/>
            </p:cNvSpPr>
            <p:nvPr/>
          </p:nvSpPr>
          <p:spPr bwMode="auto">
            <a:xfrm>
              <a:off x="4914" y="2569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2" name="Rectangle 446"/>
            <p:cNvSpPr>
              <a:spLocks noChangeArrowheads="1"/>
            </p:cNvSpPr>
            <p:nvPr/>
          </p:nvSpPr>
          <p:spPr bwMode="auto">
            <a:xfrm>
              <a:off x="180" y="2714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3" name="Rectangle 447"/>
            <p:cNvSpPr>
              <a:spLocks noChangeArrowheads="1"/>
            </p:cNvSpPr>
            <p:nvPr/>
          </p:nvSpPr>
          <p:spPr bwMode="auto">
            <a:xfrm>
              <a:off x="1676" y="271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4" name="Rectangle 448"/>
            <p:cNvSpPr>
              <a:spLocks noChangeArrowheads="1"/>
            </p:cNvSpPr>
            <p:nvPr/>
          </p:nvSpPr>
          <p:spPr bwMode="auto">
            <a:xfrm>
              <a:off x="2216" y="271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5" name="Rectangle 449"/>
            <p:cNvSpPr>
              <a:spLocks noChangeArrowheads="1"/>
            </p:cNvSpPr>
            <p:nvPr/>
          </p:nvSpPr>
          <p:spPr bwMode="auto">
            <a:xfrm>
              <a:off x="2756" y="2714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6" name="Rectangle 450"/>
            <p:cNvSpPr>
              <a:spLocks noChangeArrowheads="1"/>
            </p:cNvSpPr>
            <p:nvPr/>
          </p:nvSpPr>
          <p:spPr bwMode="auto">
            <a:xfrm>
              <a:off x="3295" y="271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7" name="Rectangle 451"/>
            <p:cNvSpPr>
              <a:spLocks noChangeArrowheads="1"/>
            </p:cNvSpPr>
            <p:nvPr/>
          </p:nvSpPr>
          <p:spPr bwMode="auto">
            <a:xfrm>
              <a:off x="3835" y="2714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8" name="Rectangle 452"/>
            <p:cNvSpPr>
              <a:spLocks noChangeArrowheads="1"/>
            </p:cNvSpPr>
            <p:nvPr/>
          </p:nvSpPr>
          <p:spPr bwMode="auto">
            <a:xfrm>
              <a:off x="4374" y="271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9" name="Rectangle 453"/>
            <p:cNvSpPr>
              <a:spLocks noChangeArrowheads="1"/>
            </p:cNvSpPr>
            <p:nvPr/>
          </p:nvSpPr>
          <p:spPr bwMode="auto">
            <a:xfrm>
              <a:off x="4914" y="271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0" name="Rectangle 454"/>
            <p:cNvSpPr>
              <a:spLocks noChangeArrowheads="1"/>
            </p:cNvSpPr>
            <p:nvPr/>
          </p:nvSpPr>
          <p:spPr bwMode="auto">
            <a:xfrm>
              <a:off x="180" y="2859"/>
              <a:ext cx="1496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1" name="Rectangle 455"/>
            <p:cNvSpPr>
              <a:spLocks noChangeArrowheads="1"/>
            </p:cNvSpPr>
            <p:nvPr/>
          </p:nvSpPr>
          <p:spPr bwMode="auto">
            <a:xfrm>
              <a:off x="1676" y="2859"/>
              <a:ext cx="540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2" name="Rectangle 456"/>
            <p:cNvSpPr>
              <a:spLocks noChangeArrowheads="1"/>
            </p:cNvSpPr>
            <p:nvPr/>
          </p:nvSpPr>
          <p:spPr bwMode="auto">
            <a:xfrm>
              <a:off x="2216" y="2859"/>
              <a:ext cx="540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3" name="Rectangle 457"/>
            <p:cNvSpPr>
              <a:spLocks noChangeArrowheads="1"/>
            </p:cNvSpPr>
            <p:nvPr/>
          </p:nvSpPr>
          <p:spPr bwMode="auto">
            <a:xfrm>
              <a:off x="2756" y="2859"/>
              <a:ext cx="539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4" name="Rectangle 458"/>
            <p:cNvSpPr>
              <a:spLocks noChangeArrowheads="1"/>
            </p:cNvSpPr>
            <p:nvPr/>
          </p:nvSpPr>
          <p:spPr bwMode="auto">
            <a:xfrm>
              <a:off x="3295" y="2859"/>
              <a:ext cx="540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5" name="Rectangle 459"/>
            <p:cNvSpPr>
              <a:spLocks noChangeArrowheads="1"/>
            </p:cNvSpPr>
            <p:nvPr/>
          </p:nvSpPr>
          <p:spPr bwMode="auto">
            <a:xfrm>
              <a:off x="3835" y="2859"/>
              <a:ext cx="539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6" name="Rectangle 460"/>
            <p:cNvSpPr>
              <a:spLocks noChangeArrowheads="1"/>
            </p:cNvSpPr>
            <p:nvPr/>
          </p:nvSpPr>
          <p:spPr bwMode="auto">
            <a:xfrm>
              <a:off x="4374" y="2859"/>
              <a:ext cx="540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7" name="Rectangle 461"/>
            <p:cNvSpPr>
              <a:spLocks noChangeArrowheads="1"/>
            </p:cNvSpPr>
            <p:nvPr/>
          </p:nvSpPr>
          <p:spPr bwMode="auto">
            <a:xfrm>
              <a:off x="4914" y="2859"/>
              <a:ext cx="540" cy="15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8" name="Rectangle 462"/>
            <p:cNvSpPr>
              <a:spLocks noChangeArrowheads="1"/>
            </p:cNvSpPr>
            <p:nvPr/>
          </p:nvSpPr>
          <p:spPr bwMode="auto">
            <a:xfrm>
              <a:off x="180" y="3009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9" name="Rectangle 463"/>
            <p:cNvSpPr>
              <a:spLocks noChangeArrowheads="1"/>
            </p:cNvSpPr>
            <p:nvPr/>
          </p:nvSpPr>
          <p:spPr bwMode="auto">
            <a:xfrm>
              <a:off x="1676" y="3009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0" name="Rectangle 464"/>
            <p:cNvSpPr>
              <a:spLocks noChangeArrowheads="1"/>
            </p:cNvSpPr>
            <p:nvPr/>
          </p:nvSpPr>
          <p:spPr bwMode="auto">
            <a:xfrm>
              <a:off x="2216" y="3009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1" name="Rectangle 465"/>
            <p:cNvSpPr>
              <a:spLocks noChangeArrowheads="1"/>
            </p:cNvSpPr>
            <p:nvPr/>
          </p:nvSpPr>
          <p:spPr bwMode="auto">
            <a:xfrm>
              <a:off x="2756" y="3009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2" name="Rectangle 466"/>
            <p:cNvSpPr>
              <a:spLocks noChangeArrowheads="1"/>
            </p:cNvSpPr>
            <p:nvPr/>
          </p:nvSpPr>
          <p:spPr bwMode="auto">
            <a:xfrm>
              <a:off x="3295" y="3009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3" name="Rectangle 467"/>
            <p:cNvSpPr>
              <a:spLocks noChangeArrowheads="1"/>
            </p:cNvSpPr>
            <p:nvPr/>
          </p:nvSpPr>
          <p:spPr bwMode="auto">
            <a:xfrm>
              <a:off x="3835" y="3009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4" name="Rectangle 468"/>
            <p:cNvSpPr>
              <a:spLocks noChangeArrowheads="1"/>
            </p:cNvSpPr>
            <p:nvPr/>
          </p:nvSpPr>
          <p:spPr bwMode="auto">
            <a:xfrm>
              <a:off x="4374" y="3009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5" name="Rectangle 469"/>
            <p:cNvSpPr>
              <a:spLocks noChangeArrowheads="1"/>
            </p:cNvSpPr>
            <p:nvPr/>
          </p:nvSpPr>
          <p:spPr bwMode="auto">
            <a:xfrm>
              <a:off x="4914" y="3009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6" name="Rectangle 470"/>
            <p:cNvSpPr>
              <a:spLocks noChangeArrowheads="1"/>
            </p:cNvSpPr>
            <p:nvPr/>
          </p:nvSpPr>
          <p:spPr bwMode="auto">
            <a:xfrm>
              <a:off x="180" y="3154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7" name="Rectangle 471"/>
            <p:cNvSpPr>
              <a:spLocks noChangeArrowheads="1"/>
            </p:cNvSpPr>
            <p:nvPr/>
          </p:nvSpPr>
          <p:spPr bwMode="auto">
            <a:xfrm>
              <a:off x="1676" y="315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8" name="Rectangle 472"/>
            <p:cNvSpPr>
              <a:spLocks noChangeArrowheads="1"/>
            </p:cNvSpPr>
            <p:nvPr/>
          </p:nvSpPr>
          <p:spPr bwMode="auto">
            <a:xfrm>
              <a:off x="2216" y="315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9" name="Rectangle 473"/>
            <p:cNvSpPr>
              <a:spLocks noChangeArrowheads="1"/>
            </p:cNvSpPr>
            <p:nvPr/>
          </p:nvSpPr>
          <p:spPr bwMode="auto">
            <a:xfrm>
              <a:off x="2756" y="3154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0" name="Rectangle 474"/>
            <p:cNvSpPr>
              <a:spLocks noChangeArrowheads="1"/>
            </p:cNvSpPr>
            <p:nvPr/>
          </p:nvSpPr>
          <p:spPr bwMode="auto">
            <a:xfrm>
              <a:off x="3295" y="315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1" name="Rectangle 475"/>
            <p:cNvSpPr>
              <a:spLocks noChangeArrowheads="1"/>
            </p:cNvSpPr>
            <p:nvPr/>
          </p:nvSpPr>
          <p:spPr bwMode="auto">
            <a:xfrm>
              <a:off x="3835" y="3154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2" name="Rectangle 476"/>
            <p:cNvSpPr>
              <a:spLocks noChangeArrowheads="1"/>
            </p:cNvSpPr>
            <p:nvPr/>
          </p:nvSpPr>
          <p:spPr bwMode="auto">
            <a:xfrm>
              <a:off x="4374" y="315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3" name="Rectangle 477"/>
            <p:cNvSpPr>
              <a:spLocks noChangeArrowheads="1"/>
            </p:cNvSpPr>
            <p:nvPr/>
          </p:nvSpPr>
          <p:spPr bwMode="auto">
            <a:xfrm>
              <a:off x="4914" y="3154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4" name="Rectangle 478"/>
            <p:cNvSpPr>
              <a:spLocks noChangeArrowheads="1"/>
            </p:cNvSpPr>
            <p:nvPr/>
          </p:nvSpPr>
          <p:spPr bwMode="auto">
            <a:xfrm>
              <a:off x="180" y="3299"/>
              <a:ext cx="1496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5" name="Rectangle 479"/>
            <p:cNvSpPr>
              <a:spLocks noChangeArrowheads="1"/>
            </p:cNvSpPr>
            <p:nvPr/>
          </p:nvSpPr>
          <p:spPr bwMode="auto">
            <a:xfrm>
              <a:off x="1676" y="3299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6" name="Rectangle 480"/>
            <p:cNvSpPr>
              <a:spLocks noChangeArrowheads="1"/>
            </p:cNvSpPr>
            <p:nvPr/>
          </p:nvSpPr>
          <p:spPr bwMode="auto">
            <a:xfrm>
              <a:off x="2216" y="3299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7" name="Rectangle 481"/>
            <p:cNvSpPr>
              <a:spLocks noChangeArrowheads="1"/>
            </p:cNvSpPr>
            <p:nvPr/>
          </p:nvSpPr>
          <p:spPr bwMode="auto">
            <a:xfrm>
              <a:off x="2756" y="3299"/>
              <a:ext cx="539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8" name="Rectangle 482"/>
            <p:cNvSpPr>
              <a:spLocks noChangeArrowheads="1"/>
            </p:cNvSpPr>
            <p:nvPr/>
          </p:nvSpPr>
          <p:spPr bwMode="auto">
            <a:xfrm>
              <a:off x="3295" y="3299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9" name="Rectangle 483"/>
            <p:cNvSpPr>
              <a:spLocks noChangeArrowheads="1"/>
            </p:cNvSpPr>
            <p:nvPr/>
          </p:nvSpPr>
          <p:spPr bwMode="auto">
            <a:xfrm>
              <a:off x="3835" y="3299"/>
              <a:ext cx="539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0" name="Rectangle 484"/>
            <p:cNvSpPr>
              <a:spLocks noChangeArrowheads="1"/>
            </p:cNvSpPr>
            <p:nvPr/>
          </p:nvSpPr>
          <p:spPr bwMode="auto">
            <a:xfrm>
              <a:off x="4374" y="3299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1" name="Rectangle 485"/>
            <p:cNvSpPr>
              <a:spLocks noChangeArrowheads="1"/>
            </p:cNvSpPr>
            <p:nvPr/>
          </p:nvSpPr>
          <p:spPr bwMode="auto">
            <a:xfrm>
              <a:off x="4914" y="3299"/>
              <a:ext cx="540" cy="146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2" name="Rectangle 486"/>
            <p:cNvSpPr>
              <a:spLocks noChangeArrowheads="1"/>
            </p:cNvSpPr>
            <p:nvPr/>
          </p:nvSpPr>
          <p:spPr bwMode="auto">
            <a:xfrm>
              <a:off x="180" y="3445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3" name="Rectangle 487"/>
            <p:cNvSpPr>
              <a:spLocks noChangeArrowheads="1"/>
            </p:cNvSpPr>
            <p:nvPr/>
          </p:nvSpPr>
          <p:spPr bwMode="auto">
            <a:xfrm>
              <a:off x="1676" y="3445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4" name="Rectangle 488"/>
            <p:cNvSpPr>
              <a:spLocks noChangeArrowheads="1"/>
            </p:cNvSpPr>
            <p:nvPr/>
          </p:nvSpPr>
          <p:spPr bwMode="auto">
            <a:xfrm>
              <a:off x="2216" y="3445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5" name="Rectangle 489"/>
            <p:cNvSpPr>
              <a:spLocks noChangeArrowheads="1"/>
            </p:cNvSpPr>
            <p:nvPr/>
          </p:nvSpPr>
          <p:spPr bwMode="auto">
            <a:xfrm>
              <a:off x="2756" y="3445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6" name="Rectangle 490"/>
            <p:cNvSpPr>
              <a:spLocks noChangeArrowheads="1"/>
            </p:cNvSpPr>
            <p:nvPr/>
          </p:nvSpPr>
          <p:spPr bwMode="auto">
            <a:xfrm>
              <a:off x="3295" y="3445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7" name="Rectangle 491"/>
            <p:cNvSpPr>
              <a:spLocks noChangeArrowheads="1"/>
            </p:cNvSpPr>
            <p:nvPr/>
          </p:nvSpPr>
          <p:spPr bwMode="auto">
            <a:xfrm>
              <a:off x="3835" y="3445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8" name="Rectangle 492"/>
            <p:cNvSpPr>
              <a:spLocks noChangeArrowheads="1"/>
            </p:cNvSpPr>
            <p:nvPr/>
          </p:nvSpPr>
          <p:spPr bwMode="auto">
            <a:xfrm>
              <a:off x="4374" y="3445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9" name="Rectangle 493"/>
            <p:cNvSpPr>
              <a:spLocks noChangeArrowheads="1"/>
            </p:cNvSpPr>
            <p:nvPr/>
          </p:nvSpPr>
          <p:spPr bwMode="auto">
            <a:xfrm>
              <a:off x="4914" y="3445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0" name="Rectangle 494"/>
            <p:cNvSpPr>
              <a:spLocks noChangeArrowheads="1"/>
            </p:cNvSpPr>
            <p:nvPr/>
          </p:nvSpPr>
          <p:spPr bwMode="auto">
            <a:xfrm>
              <a:off x="180" y="3590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1" name="Rectangle 495"/>
            <p:cNvSpPr>
              <a:spLocks noChangeArrowheads="1"/>
            </p:cNvSpPr>
            <p:nvPr/>
          </p:nvSpPr>
          <p:spPr bwMode="auto">
            <a:xfrm>
              <a:off x="1676" y="3590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2" name="Rectangle 496"/>
            <p:cNvSpPr>
              <a:spLocks noChangeArrowheads="1"/>
            </p:cNvSpPr>
            <p:nvPr/>
          </p:nvSpPr>
          <p:spPr bwMode="auto">
            <a:xfrm>
              <a:off x="2216" y="3590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3" name="Rectangle 497"/>
            <p:cNvSpPr>
              <a:spLocks noChangeArrowheads="1"/>
            </p:cNvSpPr>
            <p:nvPr/>
          </p:nvSpPr>
          <p:spPr bwMode="auto">
            <a:xfrm>
              <a:off x="2756" y="3590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4" name="Rectangle 498"/>
            <p:cNvSpPr>
              <a:spLocks noChangeArrowheads="1"/>
            </p:cNvSpPr>
            <p:nvPr/>
          </p:nvSpPr>
          <p:spPr bwMode="auto">
            <a:xfrm>
              <a:off x="3295" y="3590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5" name="Rectangle 499"/>
            <p:cNvSpPr>
              <a:spLocks noChangeArrowheads="1"/>
            </p:cNvSpPr>
            <p:nvPr/>
          </p:nvSpPr>
          <p:spPr bwMode="auto">
            <a:xfrm>
              <a:off x="3835" y="3590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6" name="Rectangle 500"/>
            <p:cNvSpPr>
              <a:spLocks noChangeArrowheads="1"/>
            </p:cNvSpPr>
            <p:nvPr/>
          </p:nvSpPr>
          <p:spPr bwMode="auto">
            <a:xfrm>
              <a:off x="4374" y="3590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7" name="Rectangle 501"/>
            <p:cNvSpPr>
              <a:spLocks noChangeArrowheads="1"/>
            </p:cNvSpPr>
            <p:nvPr/>
          </p:nvSpPr>
          <p:spPr bwMode="auto">
            <a:xfrm>
              <a:off x="4914" y="3590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8" name="Rectangle 502"/>
            <p:cNvSpPr>
              <a:spLocks noChangeArrowheads="1"/>
            </p:cNvSpPr>
            <p:nvPr/>
          </p:nvSpPr>
          <p:spPr bwMode="auto">
            <a:xfrm>
              <a:off x="180" y="3735"/>
              <a:ext cx="1496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9" name="Rectangle 503"/>
            <p:cNvSpPr>
              <a:spLocks noChangeArrowheads="1"/>
            </p:cNvSpPr>
            <p:nvPr/>
          </p:nvSpPr>
          <p:spPr bwMode="auto">
            <a:xfrm>
              <a:off x="1676" y="3735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0" name="Rectangle 504"/>
            <p:cNvSpPr>
              <a:spLocks noChangeArrowheads="1"/>
            </p:cNvSpPr>
            <p:nvPr/>
          </p:nvSpPr>
          <p:spPr bwMode="auto">
            <a:xfrm>
              <a:off x="2216" y="3735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1" name="Rectangle 505"/>
            <p:cNvSpPr>
              <a:spLocks noChangeArrowheads="1"/>
            </p:cNvSpPr>
            <p:nvPr/>
          </p:nvSpPr>
          <p:spPr bwMode="auto">
            <a:xfrm>
              <a:off x="2756" y="3735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2" name="Rectangle 506"/>
            <p:cNvSpPr>
              <a:spLocks noChangeArrowheads="1"/>
            </p:cNvSpPr>
            <p:nvPr/>
          </p:nvSpPr>
          <p:spPr bwMode="auto">
            <a:xfrm>
              <a:off x="3295" y="3735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3" name="Rectangle 507"/>
            <p:cNvSpPr>
              <a:spLocks noChangeArrowheads="1"/>
            </p:cNvSpPr>
            <p:nvPr/>
          </p:nvSpPr>
          <p:spPr bwMode="auto">
            <a:xfrm>
              <a:off x="3835" y="3735"/>
              <a:ext cx="539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4" name="Rectangle 508"/>
            <p:cNvSpPr>
              <a:spLocks noChangeArrowheads="1"/>
            </p:cNvSpPr>
            <p:nvPr/>
          </p:nvSpPr>
          <p:spPr bwMode="auto">
            <a:xfrm>
              <a:off x="4374" y="3735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5" name="Rectangle 509"/>
            <p:cNvSpPr>
              <a:spLocks noChangeArrowheads="1"/>
            </p:cNvSpPr>
            <p:nvPr/>
          </p:nvSpPr>
          <p:spPr bwMode="auto">
            <a:xfrm>
              <a:off x="4914" y="3735"/>
              <a:ext cx="540" cy="145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6" name="Rectangle 510"/>
            <p:cNvSpPr>
              <a:spLocks noChangeArrowheads="1"/>
            </p:cNvSpPr>
            <p:nvPr/>
          </p:nvSpPr>
          <p:spPr bwMode="auto">
            <a:xfrm>
              <a:off x="180" y="3880"/>
              <a:ext cx="1496" cy="1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7" name="Rectangle 511"/>
            <p:cNvSpPr>
              <a:spLocks noChangeArrowheads="1"/>
            </p:cNvSpPr>
            <p:nvPr/>
          </p:nvSpPr>
          <p:spPr bwMode="auto">
            <a:xfrm>
              <a:off x="1676" y="3880"/>
              <a:ext cx="540" cy="1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8" name="Rectangle 512"/>
            <p:cNvSpPr>
              <a:spLocks noChangeArrowheads="1"/>
            </p:cNvSpPr>
            <p:nvPr/>
          </p:nvSpPr>
          <p:spPr bwMode="auto">
            <a:xfrm>
              <a:off x="2216" y="3880"/>
              <a:ext cx="540" cy="1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9" name="Rectangle 513"/>
            <p:cNvSpPr>
              <a:spLocks noChangeArrowheads="1"/>
            </p:cNvSpPr>
            <p:nvPr/>
          </p:nvSpPr>
          <p:spPr bwMode="auto">
            <a:xfrm>
              <a:off x="2756" y="3880"/>
              <a:ext cx="539" cy="1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70" name="Rectangle 514"/>
            <p:cNvSpPr>
              <a:spLocks noChangeArrowheads="1"/>
            </p:cNvSpPr>
            <p:nvPr/>
          </p:nvSpPr>
          <p:spPr bwMode="auto">
            <a:xfrm>
              <a:off x="3295" y="3880"/>
              <a:ext cx="540" cy="1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71" name="Rectangle 515"/>
            <p:cNvSpPr>
              <a:spLocks noChangeArrowheads="1"/>
            </p:cNvSpPr>
            <p:nvPr/>
          </p:nvSpPr>
          <p:spPr bwMode="auto">
            <a:xfrm>
              <a:off x="3835" y="3880"/>
              <a:ext cx="1079" cy="1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72" name="Rectangle 516"/>
            <p:cNvSpPr>
              <a:spLocks noChangeArrowheads="1"/>
            </p:cNvSpPr>
            <p:nvPr/>
          </p:nvSpPr>
          <p:spPr bwMode="auto">
            <a:xfrm>
              <a:off x="4914" y="3880"/>
              <a:ext cx="540" cy="1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73" name="Line 517"/>
            <p:cNvSpPr>
              <a:spLocks noChangeShapeType="1"/>
            </p:cNvSpPr>
            <p:nvPr/>
          </p:nvSpPr>
          <p:spPr bwMode="auto">
            <a:xfrm>
              <a:off x="1676" y="932"/>
              <a:ext cx="0" cy="310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74" name="Line 518"/>
            <p:cNvSpPr>
              <a:spLocks noChangeShapeType="1"/>
            </p:cNvSpPr>
            <p:nvPr/>
          </p:nvSpPr>
          <p:spPr bwMode="auto">
            <a:xfrm>
              <a:off x="2216" y="932"/>
              <a:ext cx="0" cy="310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75" name="Line 519"/>
            <p:cNvSpPr>
              <a:spLocks noChangeShapeType="1"/>
            </p:cNvSpPr>
            <p:nvPr/>
          </p:nvSpPr>
          <p:spPr bwMode="auto">
            <a:xfrm>
              <a:off x="2756" y="932"/>
              <a:ext cx="0" cy="310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76" name="Line 520"/>
            <p:cNvSpPr>
              <a:spLocks noChangeShapeType="1"/>
            </p:cNvSpPr>
            <p:nvPr/>
          </p:nvSpPr>
          <p:spPr bwMode="auto">
            <a:xfrm>
              <a:off x="3295" y="932"/>
              <a:ext cx="0" cy="310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77" name="Line 521"/>
            <p:cNvSpPr>
              <a:spLocks noChangeShapeType="1"/>
            </p:cNvSpPr>
            <p:nvPr/>
          </p:nvSpPr>
          <p:spPr bwMode="auto">
            <a:xfrm>
              <a:off x="3835" y="932"/>
              <a:ext cx="0" cy="310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78" name="Line 522"/>
            <p:cNvSpPr>
              <a:spLocks noChangeShapeType="1"/>
            </p:cNvSpPr>
            <p:nvPr/>
          </p:nvSpPr>
          <p:spPr bwMode="auto">
            <a:xfrm>
              <a:off x="4374" y="932"/>
              <a:ext cx="0" cy="295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79" name="Line 523"/>
            <p:cNvSpPr>
              <a:spLocks noChangeShapeType="1"/>
            </p:cNvSpPr>
            <p:nvPr/>
          </p:nvSpPr>
          <p:spPr bwMode="auto">
            <a:xfrm>
              <a:off x="4914" y="932"/>
              <a:ext cx="0" cy="310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80" name="Line 524"/>
            <p:cNvSpPr>
              <a:spLocks noChangeShapeType="1"/>
            </p:cNvSpPr>
            <p:nvPr/>
          </p:nvSpPr>
          <p:spPr bwMode="auto">
            <a:xfrm>
              <a:off x="176" y="1112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81" name="Line 525"/>
            <p:cNvSpPr>
              <a:spLocks noChangeShapeType="1"/>
            </p:cNvSpPr>
            <p:nvPr/>
          </p:nvSpPr>
          <p:spPr bwMode="auto">
            <a:xfrm>
              <a:off x="176" y="1257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82" name="Line 526"/>
            <p:cNvSpPr>
              <a:spLocks noChangeShapeType="1"/>
            </p:cNvSpPr>
            <p:nvPr/>
          </p:nvSpPr>
          <p:spPr bwMode="auto">
            <a:xfrm>
              <a:off x="176" y="1402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83" name="Line 527"/>
            <p:cNvSpPr>
              <a:spLocks noChangeShapeType="1"/>
            </p:cNvSpPr>
            <p:nvPr/>
          </p:nvSpPr>
          <p:spPr bwMode="auto">
            <a:xfrm>
              <a:off x="176" y="1548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84" name="Line 528"/>
            <p:cNvSpPr>
              <a:spLocks noChangeShapeType="1"/>
            </p:cNvSpPr>
            <p:nvPr/>
          </p:nvSpPr>
          <p:spPr bwMode="auto">
            <a:xfrm>
              <a:off x="176" y="1693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85" name="Line 529"/>
            <p:cNvSpPr>
              <a:spLocks noChangeShapeType="1"/>
            </p:cNvSpPr>
            <p:nvPr/>
          </p:nvSpPr>
          <p:spPr bwMode="auto">
            <a:xfrm>
              <a:off x="176" y="1843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86" name="Line 530"/>
            <p:cNvSpPr>
              <a:spLocks noChangeShapeType="1"/>
            </p:cNvSpPr>
            <p:nvPr/>
          </p:nvSpPr>
          <p:spPr bwMode="auto">
            <a:xfrm>
              <a:off x="176" y="1988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87" name="Line 531"/>
            <p:cNvSpPr>
              <a:spLocks noChangeShapeType="1"/>
            </p:cNvSpPr>
            <p:nvPr/>
          </p:nvSpPr>
          <p:spPr bwMode="auto">
            <a:xfrm>
              <a:off x="176" y="2133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88" name="Line 532"/>
            <p:cNvSpPr>
              <a:spLocks noChangeShapeType="1"/>
            </p:cNvSpPr>
            <p:nvPr/>
          </p:nvSpPr>
          <p:spPr bwMode="auto">
            <a:xfrm>
              <a:off x="176" y="2278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89" name="Line 533"/>
            <p:cNvSpPr>
              <a:spLocks noChangeShapeType="1"/>
            </p:cNvSpPr>
            <p:nvPr/>
          </p:nvSpPr>
          <p:spPr bwMode="auto">
            <a:xfrm>
              <a:off x="176" y="2424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90" name="Line 534"/>
            <p:cNvSpPr>
              <a:spLocks noChangeShapeType="1"/>
            </p:cNvSpPr>
            <p:nvPr/>
          </p:nvSpPr>
          <p:spPr bwMode="auto">
            <a:xfrm>
              <a:off x="176" y="2569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91" name="Line 535"/>
            <p:cNvSpPr>
              <a:spLocks noChangeShapeType="1"/>
            </p:cNvSpPr>
            <p:nvPr/>
          </p:nvSpPr>
          <p:spPr bwMode="auto">
            <a:xfrm>
              <a:off x="176" y="2714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92" name="Line 536"/>
            <p:cNvSpPr>
              <a:spLocks noChangeShapeType="1"/>
            </p:cNvSpPr>
            <p:nvPr/>
          </p:nvSpPr>
          <p:spPr bwMode="auto">
            <a:xfrm>
              <a:off x="176" y="2859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93" name="Line 537"/>
            <p:cNvSpPr>
              <a:spLocks noChangeShapeType="1"/>
            </p:cNvSpPr>
            <p:nvPr/>
          </p:nvSpPr>
          <p:spPr bwMode="auto">
            <a:xfrm>
              <a:off x="176" y="3009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94" name="Line 538"/>
            <p:cNvSpPr>
              <a:spLocks noChangeShapeType="1"/>
            </p:cNvSpPr>
            <p:nvPr/>
          </p:nvSpPr>
          <p:spPr bwMode="auto">
            <a:xfrm>
              <a:off x="176" y="3154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95" name="Line 539"/>
            <p:cNvSpPr>
              <a:spLocks noChangeShapeType="1"/>
            </p:cNvSpPr>
            <p:nvPr/>
          </p:nvSpPr>
          <p:spPr bwMode="auto">
            <a:xfrm>
              <a:off x="176" y="3299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96" name="Line 540"/>
            <p:cNvSpPr>
              <a:spLocks noChangeShapeType="1"/>
            </p:cNvSpPr>
            <p:nvPr/>
          </p:nvSpPr>
          <p:spPr bwMode="auto">
            <a:xfrm>
              <a:off x="176" y="3445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97" name="Line 541"/>
            <p:cNvSpPr>
              <a:spLocks noChangeShapeType="1"/>
            </p:cNvSpPr>
            <p:nvPr/>
          </p:nvSpPr>
          <p:spPr bwMode="auto">
            <a:xfrm>
              <a:off x="176" y="3590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98" name="Line 542"/>
            <p:cNvSpPr>
              <a:spLocks noChangeShapeType="1"/>
            </p:cNvSpPr>
            <p:nvPr/>
          </p:nvSpPr>
          <p:spPr bwMode="auto">
            <a:xfrm>
              <a:off x="176" y="3735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99" name="Line 543"/>
            <p:cNvSpPr>
              <a:spLocks noChangeShapeType="1"/>
            </p:cNvSpPr>
            <p:nvPr/>
          </p:nvSpPr>
          <p:spPr bwMode="auto">
            <a:xfrm>
              <a:off x="176" y="3880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00" name="Line 544"/>
            <p:cNvSpPr>
              <a:spLocks noChangeShapeType="1"/>
            </p:cNvSpPr>
            <p:nvPr/>
          </p:nvSpPr>
          <p:spPr bwMode="auto">
            <a:xfrm>
              <a:off x="180" y="932"/>
              <a:ext cx="0" cy="310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01" name="Line 545"/>
            <p:cNvSpPr>
              <a:spLocks noChangeShapeType="1"/>
            </p:cNvSpPr>
            <p:nvPr/>
          </p:nvSpPr>
          <p:spPr bwMode="auto">
            <a:xfrm>
              <a:off x="5454" y="932"/>
              <a:ext cx="0" cy="310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02" name="Line 546"/>
            <p:cNvSpPr>
              <a:spLocks noChangeShapeType="1"/>
            </p:cNvSpPr>
            <p:nvPr/>
          </p:nvSpPr>
          <p:spPr bwMode="auto">
            <a:xfrm>
              <a:off x="176" y="936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03" name="Line 547"/>
            <p:cNvSpPr>
              <a:spLocks noChangeShapeType="1"/>
            </p:cNvSpPr>
            <p:nvPr/>
          </p:nvSpPr>
          <p:spPr bwMode="auto">
            <a:xfrm>
              <a:off x="176" y="4030"/>
              <a:ext cx="5282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04" name="Rectangle 548"/>
            <p:cNvSpPr>
              <a:spLocks noChangeArrowheads="1"/>
            </p:cNvSpPr>
            <p:nvPr/>
          </p:nvSpPr>
          <p:spPr bwMode="auto">
            <a:xfrm>
              <a:off x="1862" y="956"/>
              <a:ext cx="41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January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05" name="Rectangle 549"/>
            <p:cNvSpPr>
              <a:spLocks noChangeArrowheads="1"/>
            </p:cNvSpPr>
            <p:nvPr/>
          </p:nvSpPr>
          <p:spPr bwMode="auto">
            <a:xfrm>
              <a:off x="2347" y="956"/>
              <a:ext cx="467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February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065" name="Rectangle 551"/>
          <p:cNvSpPr>
            <a:spLocks noChangeArrowheads="1"/>
          </p:cNvSpPr>
          <p:nvPr/>
        </p:nvSpPr>
        <p:spPr bwMode="auto">
          <a:xfrm>
            <a:off x="4762501" y="1517650"/>
            <a:ext cx="5603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March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66" name="Rectangle 552"/>
          <p:cNvSpPr>
            <a:spLocks noChangeArrowheads="1"/>
          </p:cNvSpPr>
          <p:nvPr/>
        </p:nvSpPr>
        <p:spPr bwMode="auto">
          <a:xfrm>
            <a:off x="5737226" y="1517650"/>
            <a:ext cx="44291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April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67" name="Rectangle 553"/>
          <p:cNvSpPr>
            <a:spLocks noChangeArrowheads="1"/>
          </p:cNvSpPr>
          <p:nvPr/>
        </p:nvSpPr>
        <p:spPr bwMode="auto">
          <a:xfrm>
            <a:off x="6630988" y="1517650"/>
            <a:ext cx="4127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68" name="Rectangle 554"/>
          <p:cNvSpPr>
            <a:spLocks noChangeArrowheads="1"/>
          </p:cNvSpPr>
          <p:nvPr/>
        </p:nvSpPr>
        <p:spPr bwMode="auto">
          <a:xfrm>
            <a:off x="7469188" y="1517650"/>
            <a:ext cx="42386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June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69" name="Rectangle 555"/>
          <p:cNvSpPr>
            <a:spLocks noChangeArrowheads="1"/>
          </p:cNvSpPr>
          <p:nvPr/>
        </p:nvSpPr>
        <p:spPr bwMode="auto">
          <a:xfrm>
            <a:off x="8294688" y="1517650"/>
            <a:ext cx="46196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Total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0" name="Rectangle 556"/>
          <p:cNvSpPr>
            <a:spLocks noChangeArrowheads="1"/>
          </p:cNvSpPr>
          <p:nvPr/>
        </p:nvSpPr>
        <p:spPr bwMode="auto">
          <a:xfrm>
            <a:off x="293688" y="1774825"/>
            <a:ext cx="13144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Demand forecast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1" name="Rectangle 557"/>
          <p:cNvSpPr>
            <a:spLocks noChangeArrowheads="1"/>
          </p:cNvSpPr>
          <p:nvPr/>
        </p:nvSpPr>
        <p:spPr bwMode="auto">
          <a:xfrm>
            <a:off x="3124201" y="1774825"/>
            <a:ext cx="4921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2,250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2" name="Rectangle 558"/>
          <p:cNvSpPr>
            <a:spLocks noChangeArrowheads="1"/>
          </p:cNvSpPr>
          <p:nvPr/>
        </p:nvSpPr>
        <p:spPr bwMode="auto">
          <a:xfrm>
            <a:off x="3981451" y="1774825"/>
            <a:ext cx="4921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1,450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3" name="Rectangle 559"/>
          <p:cNvSpPr>
            <a:spLocks noChangeArrowheads="1"/>
          </p:cNvSpPr>
          <p:nvPr/>
        </p:nvSpPr>
        <p:spPr bwMode="auto">
          <a:xfrm>
            <a:off x="4837113" y="1774825"/>
            <a:ext cx="4921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1,100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4" name="Rectangle 560"/>
          <p:cNvSpPr>
            <a:spLocks noChangeArrowheads="1"/>
          </p:cNvSpPr>
          <p:nvPr/>
        </p:nvSpPr>
        <p:spPr bwMode="auto">
          <a:xfrm>
            <a:off x="5824538" y="1774825"/>
            <a:ext cx="3619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5" name="Rectangle 561"/>
          <p:cNvSpPr>
            <a:spLocks noChangeArrowheads="1"/>
          </p:cNvSpPr>
          <p:nvPr/>
        </p:nvSpPr>
        <p:spPr bwMode="auto">
          <a:xfrm>
            <a:off x="6550026" y="1774825"/>
            <a:ext cx="49371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1,100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6" name="Rectangle 562"/>
          <p:cNvSpPr>
            <a:spLocks noChangeArrowheads="1"/>
          </p:cNvSpPr>
          <p:nvPr/>
        </p:nvSpPr>
        <p:spPr bwMode="auto">
          <a:xfrm>
            <a:off x="7407276" y="1774825"/>
            <a:ext cx="4921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1,600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7" name="Rectangle 563"/>
          <p:cNvSpPr>
            <a:spLocks noChangeArrowheads="1"/>
          </p:cNvSpPr>
          <p:nvPr/>
        </p:nvSpPr>
        <p:spPr bwMode="auto">
          <a:xfrm>
            <a:off x="8264526" y="1774825"/>
            <a:ext cx="4921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8,400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8" name="Rectangle 564"/>
          <p:cNvSpPr>
            <a:spLocks noChangeArrowheads="1"/>
          </p:cNvSpPr>
          <p:nvPr/>
        </p:nvSpPr>
        <p:spPr bwMode="auto">
          <a:xfrm>
            <a:off x="293688" y="2003425"/>
            <a:ext cx="19573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Working days (per month)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79" name="Rectangle 565"/>
          <p:cNvSpPr>
            <a:spLocks noChangeArrowheads="1"/>
          </p:cNvSpPr>
          <p:nvPr/>
        </p:nvSpPr>
        <p:spPr bwMode="auto">
          <a:xfrm>
            <a:off x="3341688" y="2003425"/>
            <a:ext cx="2746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80" name="Rectangle 566"/>
          <p:cNvSpPr>
            <a:spLocks noChangeArrowheads="1"/>
          </p:cNvSpPr>
          <p:nvPr/>
        </p:nvSpPr>
        <p:spPr bwMode="auto">
          <a:xfrm>
            <a:off x="4198938" y="2003425"/>
            <a:ext cx="2746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19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81" name="Rectangle 567"/>
          <p:cNvSpPr>
            <a:spLocks noChangeArrowheads="1"/>
          </p:cNvSpPr>
          <p:nvPr/>
        </p:nvSpPr>
        <p:spPr bwMode="auto">
          <a:xfrm>
            <a:off x="5056188" y="2003425"/>
            <a:ext cx="2730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82" name="Rectangle 568"/>
          <p:cNvSpPr>
            <a:spLocks noChangeArrowheads="1"/>
          </p:cNvSpPr>
          <p:nvPr/>
        </p:nvSpPr>
        <p:spPr bwMode="auto">
          <a:xfrm>
            <a:off x="5911851" y="2003425"/>
            <a:ext cx="2746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83" name="Rectangle 569"/>
          <p:cNvSpPr>
            <a:spLocks noChangeArrowheads="1"/>
          </p:cNvSpPr>
          <p:nvPr/>
        </p:nvSpPr>
        <p:spPr bwMode="auto">
          <a:xfrm>
            <a:off x="6769101" y="2003425"/>
            <a:ext cx="2746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84" name="Rectangle 570"/>
          <p:cNvSpPr>
            <a:spLocks noChangeArrowheads="1"/>
          </p:cNvSpPr>
          <p:nvPr/>
        </p:nvSpPr>
        <p:spPr bwMode="auto">
          <a:xfrm>
            <a:off x="7624763" y="2003425"/>
            <a:ext cx="2746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85" name="Rectangle 571"/>
          <p:cNvSpPr>
            <a:spLocks noChangeArrowheads="1"/>
          </p:cNvSpPr>
          <p:nvPr/>
        </p:nvSpPr>
        <p:spPr bwMode="auto">
          <a:xfrm>
            <a:off x="8394701" y="2003425"/>
            <a:ext cx="3619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86" name="Rectangle 572"/>
          <p:cNvSpPr>
            <a:spLocks noChangeArrowheads="1"/>
          </p:cNvSpPr>
          <p:nvPr/>
        </p:nvSpPr>
        <p:spPr bwMode="auto">
          <a:xfrm>
            <a:off x="293688" y="2236788"/>
            <a:ext cx="121443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Initial inventory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87" name="Rectangle 573"/>
          <p:cNvSpPr>
            <a:spLocks noChangeArrowheads="1"/>
          </p:cNvSpPr>
          <p:nvPr/>
        </p:nvSpPr>
        <p:spPr bwMode="auto">
          <a:xfrm>
            <a:off x="3254376" y="2236788"/>
            <a:ext cx="3619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88" name="Rectangle 574"/>
          <p:cNvSpPr>
            <a:spLocks noChangeArrowheads="1"/>
          </p:cNvSpPr>
          <p:nvPr/>
        </p:nvSpPr>
        <p:spPr bwMode="auto">
          <a:xfrm>
            <a:off x="293688" y="2466975"/>
            <a:ext cx="188277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Production requirements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89" name="Rectangle 575"/>
          <p:cNvSpPr>
            <a:spLocks noChangeArrowheads="1"/>
          </p:cNvSpPr>
          <p:nvPr/>
        </p:nvSpPr>
        <p:spPr bwMode="auto">
          <a:xfrm>
            <a:off x="3124201" y="2466975"/>
            <a:ext cx="4921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1,850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90" name="Rectangle 576"/>
          <p:cNvSpPr>
            <a:spLocks noChangeArrowheads="1"/>
          </p:cNvSpPr>
          <p:nvPr/>
        </p:nvSpPr>
        <p:spPr bwMode="auto">
          <a:xfrm>
            <a:off x="3981451" y="2466975"/>
            <a:ext cx="4921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1,450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91" name="Rectangle 577"/>
          <p:cNvSpPr>
            <a:spLocks noChangeArrowheads="1"/>
          </p:cNvSpPr>
          <p:nvPr/>
        </p:nvSpPr>
        <p:spPr bwMode="auto">
          <a:xfrm>
            <a:off x="4837113" y="2466975"/>
            <a:ext cx="4921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1,100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92" name="Rectangle 578"/>
          <p:cNvSpPr>
            <a:spLocks noChangeArrowheads="1"/>
          </p:cNvSpPr>
          <p:nvPr/>
        </p:nvSpPr>
        <p:spPr bwMode="auto">
          <a:xfrm>
            <a:off x="5824538" y="2466975"/>
            <a:ext cx="3619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93" name="Rectangle 579"/>
          <p:cNvSpPr>
            <a:spLocks noChangeArrowheads="1"/>
          </p:cNvSpPr>
          <p:nvPr/>
        </p:nvSpPr>
        <p:spPr bwMode="auto">
          <a:xfrm>
            <a:off x="6550026" y="2466975"/>
            <a:ext cx="49371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1,100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94" name="Rectangle 580"/>
          <p:cNvSpPr>
            <a:spLocks noChangeArrowheads="1"/>
          </p:cNvSpPr>
          <p:nvPr/>
        </p:nvSpPr>
        <p:spPr bwMode="auto">
          <a:xfrm>
            <a:off x="7407276" y="2466975"/>
            <a:ext cx="4921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1,600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95" name="Rectangle 581"/>
          <p:cNvSpPr>
            <a:spLocks noChangeArrowheads="1"/>
          </p:cNvSpPr>
          <p:nvPr/>
        </p:nvSpPr>
        <p:spPr bwMode="auto">
          <a:xfrm>
            <a:off x="8264526" y="2466975"/>
            <a:ext cx="4921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8,000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96" name="Rectangle 582"/>
          <p:cNvSpPr>
            <a:spLocks noChangeArrowheads="1"/>
          </p:cNvSpPr>
          <p:nvPr/>
        </p:nvSpPr>
        <p:spPr bwMode="auto">
          <a:xfrm>
            <a:off x="935038" y="2700338"/>
            <a:ext cx="11842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Aggregate Plan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97" name="Rectangle 583"/>
          <p:cNvSpPr>
            <a:spLocks noChangeArrowheads="1"/>
          </p:cNvSpPr>
          <p:nvPr/>
        </p:nvSpPr>
        <p:spPr bwMode="auto">
          <a:xfrm>
            <a:off x="293688" y="2935288"/>
            <a:ext cx="138271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Workers Required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407" name="Group workers others"/>
          <p:cNvGrpSpPr/>
          <p:nvPr/>
        </p:nvGrpSpPr>
        <p:grpSpPr>
          <a:xfrm>
            <a:off x="3341688" y="2935288"/>
            <a:ext cx="1131888" cy="255588"/>
            <a:chOff x="3341688" y="2935288"/>
            <a:chExt cx="1131888" cy="255588"/>
          </a:xfrm>
        </p:grpSpPr>
        <p:sp>
          <p:nvSpPr>
            <p:cNvPr id="32098" name="Rectangle 584"/>
            <p:cNvSpPr>
              <a:spLocks noChangeArrowheads="1"/>
            </p:cNvSpPr>
            <p:nvPr/>
          </p:nvSpPr>
          <p:spPr bwMode="auto">
            <a:xfrm>
              <a:off x="3341688" y="2935288"/>
              <a:ext cx="2746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99" name="Rectangle 585"/>
            <p:cNvSpPr>
              <a:spLocks noChangeArrowheads="1"/>
            </p:cNvSpPr>
            <p:nvPr/>
          </p:nvSpPr>
          <p:spPr bwMode="auto">
            <a:xfrm>
              <a:off x="4198938" y="2935288"/>
              <a:ext cx="2746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2406" name="Group workers Mar-Jun"/>
          <p:cNvGrpSpPr/>
          <p:nvPr/>
        </p:nvGrpSpPr>
        <p:grpSpPr>
          <a:xfrm>
            <a:off x="5056188" y="2935288"/>
            <a:ext cx="2843213" cy="255588"/>
            <a:chOff x="5056188" y="2935288"/>
            <a:chExt cx="2843213" cy="255588"/>
          </a:xfrm>
        </p:grpSpPr>
        <p:sp>
          <p:nvSpPr>
            <p:cNvPr id="32100" name="Rectangle 586"/>
            <p:cNvSpPr>
              <a:spLocks noChangeArrowheads="1"/>
            </p:cNvSpPr>
            <p:nvPr/>
          </p:nvSpPr>
          <p:spPr bwMode="auto">
            <a:xfrm>
              <a:off x="5056188" y="2935288"/>
              <a:ext cx="2730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1" name="Rectangle 587"/>
            <p:cNvSpPr>
              <a:spLocks noChangeArrowheads="1"/>
            </p:cNvSpPr>
            <p:nvPr/>
          </p:nvSpPr>
          <p:spPr bwMode="auto">
            <a:xfrm>
              <a:off x="5911851" y="2935288"/>
              <a:ext cx="2746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2" name="Rectangle 588"/>
            <p:cNvSpPr>
              <a:spLocks noChangeArrowheads="1"/>
            </p:cNvSpPr>
            <p:nvPr/>
          </p:nvSpPr>
          <p:spPr bwMode="auto">
            <a:xfrm>
              <a:off x="6769101" y="2935288"/>
              <a:ext cx="2746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3" name="Rectangle 589"/>
            <p:cNvSpPr>
              <a:spLocks noChangeArrowheads="1"/>
            </p:cNvSpPr>
            <p:nvPr/>
          </p:nvSpPr>
          <p:spPr bwMode="auto">
            <a:xfrm>
              <a:off x="7624763" y="2935288"/>
              <a:ext cx="2746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104" name="Rectangle 590"/>
          <p:cNvSpPr>
            <a:spLocks noChangeArrowheads="1"/>
          </p:cNvSpPr>
          <p:nvPr/>
        </p:nvSpPr>
        <p:spPr bwMode="auto">
          <a:xfrm>
            <a:off x="374651" y="3165475"/>
            <a:ext cx="1492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05" name="Rectangle 591"/>
          <p:cNvSpPr>
            <a:spLocks noChangeArrowheads="1"/>
          </p:cNvSpPr>
          <p:nvPr/>
        </p:nvSpPr>
        <p:spPr bwMode="auto">
          <a:xfrm>
            <a:off x="461963" y="3165475"/>
            <a:ext cx="148907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New Workers Hired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12" name="Rectangle 598"/>
          <p:cNvSpPr>
            <a:spLocks noChangeArrowheads="1"/>
          </p:cNvSpPr>
          <p:nvPr/>
        </p:nvSpPr>
        <p:spPr bwMode="auto">
          <a:xfrm>
            <a:off x="374651" y="3395663"/>
            <a:ext cx="1492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13" name="Rectangle 599"/>
          <p:cNvSpPr>
            <a:spLocks noChangeArrowheads="1"/>
          </p:cNvSpPr>
          <p:nvPr/>
        </p:nvSpPr>
        <p:spPr bwMode="auto">
          <a:xfrm>
            <a:off x="461963" y="3395663"/>
            <a:ext cx="129063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Workers Laid Off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408" name="Group hire and fire"/>
          <p:cNvGrpSpPr/>
          <p:nvPr/>
        </p:nvGrpSpPr>
        <p:grpSpPr>
          <a:xfrm>
            <a:off x="3429001" y="3165475"/>
            <a:ext cx="4464050" cy="485776"/>
            <a:chOff x="3429001" y="3165475"/>
            <a:chExt cx="4464050" cy="485776"/>
          </a:xfrm>
        </p:grpSpPr>
        <p:sp>
          <p:nvSpPr>
            <p:cNvPr id="32106" name="Rectangle 592"/>
            <p:cNvSpPr>
              <a:spLocks noChangeArrowheads="1"/>
            </p:cNvSpPr>
            <p:nvPr/>
          </p:nvSpPr>
          <p:spPr bwMode="auto">
            <a:xfrm>
              <a:off x="3429001" y="316547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7" name="Rectangle 593"/>
            <p:cNvSpPr>
              <a:spLocks noChangeArrowheads="1"/>
            </p:cNvSpPr>
            <p:nvPr/>
          </p:nvSpPr>
          <p:spPr bwMode="auto">
            <a:xfrm>
              <a:off x="4286251" y="316547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8" name="Rectangle 594"/>
            <p:cNvSpPr>
              <a:spLocks noChangeArrowheads="1"/>
            </p:cNvSpPr>
            <p:nvPr/>
          </p:nvSpPr>
          <p:spPr bwMode="auto">
            <a:xfrm>
              <a:off x="5143501" y="3165475"/>
              <a:ext cx="17938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09" name="Rectangle 595"/>
            <p:cNvSpPr>
              <a:spLocks noChangeArrowheads="1"/>
            </p:cNvSpPr>
            <p:nvPr/>
          </p:nvSpPr>
          <p:spPr bwMode="auto">
            <a:xfrm>
              <a:off x="5999163" y="316547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0" name="Rectangle 596"/>
            <p:cNvSpPr>
              <a:spLocks noChangeArrowheads="1"/>
            </p:cNvSpPr>
            <p:nvPr/>
          </p:nvSpPr>
          <p:spPr bwMode="auto">
            <a:xfrm>
              <a:off x="6856413" y="316547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1" name="Rectangle 597"/>
            <p:cNvSpPr>
              <a:spLocks noChangeArrowheads="1"/>
            </p:cNvSpPr>
            <p:nvPr/>
          </p:nvSpPr>
          <p:spPr bwMode="auto">
            <a:xfrm>
              <a:off x="7712076" y="316547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4" name="Rectangle 600"/>
            <p:cNvSpPr>
              <a:spLocks noChangeArrowheads="1"/>
            </p:cNvSpPr>
            <p:nvPr/>
          </p:nvSpPr>
          <p:spPr bwMode="auto">
            <a:xfrm>
              <a:off x="3429001" y="3395663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5" name="Rectangle 601"/>
            <p:cNvSpPr>
              <a:spLocks noChangeArrowheads="1"/>
            </p:cNvSpPr>
            <p:nvPr/>
          </p:nvSpPr>
          <p:spPr bwMode="auto">
            <a:xfrm>
              <a:off x="4286251" y="3395663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6" name="Rectangle 602"/>
            <p:cNvSpPr>
              <a:spLocks noChangeArrowheads="1"/>
            </p:cNvSpPr>
            <p:nvPr/>
          </p:nvSpPr>
          <p:spPr bwMode="auto">
            <a:xfrm>
              <a:off x="5143501" y="3395663"/>
              <a:ext cx="17938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7" name="Rectangle 603"/>
            <p:cNvSpPr>
              <a:spLocks noChangeArrowheads="1"/>
            </p:cNvSpPr>
            <p:nvPr/>
          </p:nvSpPr>
          <p:spPr bwMode="auto">
            <a:xfrm>
              <a:off x="5999163" y="3395663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8" name="Rectangle 604"/>
            <p:cNvSpPr>
              <a:spLocks noChangeArrowheads="1"/>
            </p:cNvSpPr>
            <p:nvPr/>
          </p:nvSpPr>
          <p:spPr bwMode="auto">
            <a:xfrm>
              <a:off x="6856413" y="3395663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19" name="Rectangle 605"/>
            <p:cNvSpPr>
              <a:spLocks noChangeArrowheads="1"/>
            </p:cNvSpPr>
            <p:nvPr/>
          </p:nvSpPr>
          <p:spPr bwMode="auto">
            <a:xfrm>
              <a:off x="7712076" y="3395663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120" name="Rectangle 606"/>
          <p:cNvSpPr>
            <a:spLocks noChangeArrowheads="1"/>
          </p:cNvSpPr>
          <p:nvPr/>
        </p:nvSpPr>
        <p:spPr bwMode="auto">
          <a:xfrm>
            <a:off x="293688" y="3627438"/>
            <a:ext cx="122713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Units produced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21" name="Rectangle 607"/>
          <p:cNvSpPr>
            <a:spLocks noChangeArrowheads="1"/>
          </p:cNvSpPr>
          <p:nvPr/>
        </p:nvSpPr>
        <p:spPr bwMode="auto">
          <a:xfrm>
            <a:off x="1420813" y="3627438"/>
            <a:ext cx="15081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22" name="Rectangle 608"/>
          <p:cNvSpPr>
            <a:spLocks noChangeArrowheads="1"/>
          </p:cNvSpPr>
          <p:nvPr/>
        </p:nvSpPr>
        <p:spPr bwMode="auto">
          <a:xfrm>
            <a:off x="1514476" y="3627438"/>
            <a:ext cx="59848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regular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409" name="Group regular produce"/>
          <p:cNvGrpSpPr/>
          <p:nvPr/>
        </p:nvGrpSpPr>
        <p:grpSpPr>
          <a:xfrm>
            <a:off x="3124201" y="3627438"/>
            <a:ext cx="5632450" cy="255588"/>
            <a:chOff x="3124201" y="3627438"/>
            <a:chExt cx="5632450" cy="255588"/>
          </a:xfrm>
        </p:grpSpPr>
        <p:sp>
          <p:nvSpPr>
            <p:cNvPr id="32123" name="Rectangle 609"/>
            <p:cNvSpPr>
              <a:spLocks noChangeArrowheads="1"/>
            </p:cNvSpPr>
            <p:nvPr/>
          </p:nvSpPr>
          <p:spPr bwMode="auto">
            <a:xfrm>
              <a:off x="3124201" y="3627438"/>
              <a:ext cx="49212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1,232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4" name="Rectangle 610"/>
            <p:cNvSpPr>
              <a:spLocks noChangeArrowheads="1"/>
            </p:cNvSpPr>
            <p:nvPr/>
          </p:nvSpPr>
          <p:spPr bwMode="auto">
            <a:xfrm>
              <a:off x="3981451" y="3627438"/>
              <a:ext cx="49212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1,064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5" name="Rectangle 611"/>
            <p:cNvSpPr>
              <a:spLocks noChangeArrowheads="1"/>
            </p:cNvSpPr>
            <p:nvPr/>
          </p:nvSpPr>
          <p:spPr bwMode="auto">
            <a:xfrm>
              <a:off x="4837113" y="3627438"/>
              <a:ext cx="49212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1,176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6" name="Rectangle 612"/>
            <p:cNvSpPr>
              <a:spLocks noChangeArrowheads="1"/>
            </p:cNvSpPr>
            <p:nvPr/>
          </p:nvSpPr>
          <p:spPr bwMode="auto">
            <a:xfrm>
              <a:off x="5694363" y="3627438"/>
              <a:ext cx="49212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1,176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7" name="Rectangle 613"/>
            <p:cNvSpPr>
              <a:spLocks noChangeArrowheads="1"/>
            </p:cNvSpPr>
            <p:nvPr/>
          </p:nvSpPr>
          <p:spPr bwMode="auto">
            <a:xfrm>
              <a:off x="6550026" y="3627438"/>
              <a:ext cx="493713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1,232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8" name="Rectangle 614"/>
            <p:cNvSpPr>
              <a:spLocks noChangeArrowheads="1"/>
            </p:cNvSpPr>
            <p:nvPr/>
          </p:nvSpPr>
          <p:spPr bwMode="auto">
            <a:xfrm>
              <a:off x="7407276" y="3627438"/>
              <a:ext cx="49212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1,120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29" name="Rectangle 615"/>
            <p:cNvSpPr>
              <a:spLocks noChangeArrowheads="1"/>
            </p:cNvSpPr>
            <p:nvPr/>
          </p:nvSpPr>
          <p:spPr bwMode="auto">
            <a:xfrm>
              <a:off x="8264526" y="3627438"/>
              <a:ext cx="49212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130" name="Rectangle 616"/>
          <p:cNvSpPr>
            <a:spLocks noChangeArrowheads="1"/>
          </p:cNvSpPr>
          <p:nvPr/>
        </p:nvSpPr>
        <p:spPr bwMode="auto">
          <a:xfrm>
            <a:off x="293688" y="3857625"/>
            <a:ext cx="122713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Units produced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31" name="Rectangle 617"/>
          <p:cNvSpPr>
            <a:spLocks noChangeArrowheads="1"/>
          </p:cNvSpPr>
          <p:nvPr/>
        </p:nvSpPr>
        <p:spPr bwMode="auto">
          <a:xfrm>
            <a:off x="1420813" y="3857625"/>
            <a:ext cx="15081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32" name="Rectangle 618"/>
          <p:cNvSpPr>
            <a:spLocks noChangeArrowheads="1"/>
          </p:cNvSpPr>
          <p:nvPr/>
        </p:nvSpPr>
        <p:spPr bwMode="auto">
          <a:xfrm>
            <a:off x="1514476" y="3857625"/>
            <a:ext cx="73660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overtime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410" name="Group overtime Jan Feb"/>
          <p:cNvGrpSpPr/>
          <p:nvPr/>
        </p:nvGrpSpPr>
        <p:grpSpPr>
          <a:xfrm>
            <a:off x="3254376" y="3857625"/>
            <a:ext cx="1219200" cy="255588"/>
            <a:chOff x="3254376" y="3857625"/>
            <a:chExt cx="1219200" cy="255588"/>
          </a:xfrm>
        </p:grpSpPr>
        <p:sp>
          <p:nvSpPr>
            <p:cNvPr id="32133" name="Rectangle 619"/>
            <p:cNvSpPr>
              <a:spLocks noChangeArrowheads="1"/>
            </p:cNvSpPr>
            <p:nvPr/>
          </p:nvSpPr>
          <p:spPr bwMode="auto">
            <a:xfrm>
              <a:off x="3254376" y="3857625"/>
              <a:ext cx="3619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618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4" name="Rectangle 620"/>
            <p:cNvSpPr>
              <a:spLocks noChangeArrowheads="1"/>
            </p:cNvSpPr>
            <p:nvPr/>
          </p:nvSpPr>
          <p:spPr bwMode="auto">
            <a:xfrm>
              <a:off x="4111626" y="3857625"/>
              <a:ext cx="3619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386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2411" name="Group overtime Mar-Jun"/>
          <p:cNvGrpSpPr/>
          <p:nvPr/>
        </p:nvGrpSpPr>
        <p:grpSpPr>
          <a:xfrm>
            <a:off x="5143501" y="3857625"/>
            <a:ext cx="2749550" cy="255588"/>
            <a:chOff x="5143501" y="3857625"/>
            <a:chExt cx="2749550" cy="255588"/>
          </a:xfrm>
        </p:grpSpPr>
        <p:sp>
          <p:nvSpPr>
            <p:cNvPr id="32135" name="Rectangle 621"/>
            <p:cNvSpPr>
              <a:spLocks noChangeArrowheads="1"/>
            </p:cNvSpPr>
            <p:nvPr/>
          </p:nvSpPr>
          <p:spPr bwMode="auto">
            <a:xfrm>
              <a:off x="5143501" y="3857625"/>
              <a:ext cx="17938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6" name="Rectangle 622"/>
            <p:cNvSpPr>
              <a:spLocks noChangeArrowheads="1"/>
            </p:cNvSpPr>
            <p:nvPr/>
          </p:nvSpPr>
          <p:spPr bwMode="auto">
            <a:xfrm>
              <a:off x="5999163" y="385762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7" name="Rectangle 623"/>
            <p:cNvSpPr>
              <a:spLocks noChangeArrowheads="1"/>
            </p:cNvSpPr>
            <p:nvPr/>
          </p:nvSpPr>
          <p:spPr bwMode="auto">
            <a:xfrm>
              <a:off x="6856413" y="385762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38" name="Rectangle 624"/>
            <p:cNvSpPr>
              <a:spLocks noChangeArrowheads="1"/>
            </p:cNvSpPr>
            <p:nvPr/>
          </p:nvSpPr>
          <p:spPr bwMode="auto">
            <a:xfrm>
              <a:off x="7712076" y="385762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139" name="Rectangle 625"/>
          <p:cNvSpPr>
            <a:spLocks noChangeArrowheads="1"/>
          </p:cNvSpPr>
          <p:nvPr/>
        </p:nvSpPr>
        <p:spPr bwMode="auto">
          <a:xfrm>
            <a:off x="8264526" y="3857625"/>
            <a:ext cx="4921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1,004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40" name="Rectangle 626"/>
          <p:cNvSpPr>
            <a:spLocks noChangeArrowheads="1"/>
          </p:cNvSpPr>
          <p:nvPr/>
        </p:nvSpPr>
        <p:spPr bwMode="auto">
          <a:xfrm>
            <a:off x="293688" y="4087813"/>
            <a:ext cx="141446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Monthly inventory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412" name="Group monthly inv."/>
          <p:cNvGrpSpPr/>
          <p:nvPr/>
        </p:nvGrpSpPr>
        <p:grpSpPr>
          <a:xfrm>
            <a:off x="3429001" y="4087813"/>
            <a:ext cx="4470400" cy="255588"/>
            <a:chOff x="3429001" y="4087813"/>
            <a:chExt cx="4470400" cy="255588"/>
          </a:xfrm>
        </p:grpSpPr>
        <p:sp>
          <p:nvSpPr>
            <p:cNvPr id="32141" name="Rectangle 627"/>
            <p:cNvSpPr>
              <a:spLocks noChangeArrowheads="1"/>
            </p:cNvSpPr>
            <p:nvPr/>
          </p:nvSpPr>
          <p:spPr bwMode="auto">
            <a:xfrm>
              <a:off x="3429001" y="4087813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2" name="Rectangle 628"/>
            <p:cNvSpPr>
              <a:spLocks noChangeArrowheads="1"/>
            </p:cNvSpPr>
            <p:nvPr/>
          </p:nvSpPr>
          <p:spPr bwMode="auto">
            <a:xfrm>
              <a:off x="4286251" y="4087813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3" name="Rectangle 629"/>
            <p:cNvSpPr>
              <a:spLocks noChangeArrowheads="1"/>
            </p:cNvSpPr>
            <p:nvPr/>
          </p:nvSpPr>
          <p:spPr bwMode="auto">
            <a:xfrm>
              <a:off x="5056188" y="4087813"/>
              <a:ext cx="2730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4" name="Rectangle 630"/>
            <p:cNvSpPr>
              <a:spLocks noChangeArrowheads="1"/>
            </p:cNvSpPr>
            <p:nvPr/>
          </p:nvSpPr>
          <p:spPr bwMode="auto">
            <a:xfrm>
              <a:off x="5824538" y="4087813"/>
              <a:ext cx="3619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276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5" name="Rectangle 631"/>
            <p:cNvSpPr>
              <a:spLocks noChangeArrowheads="1"/>
            </p:cNvSpPr>
            <p:nvPr/>
          </p:nvSpPr>
          <p:spPr bwMode="auto">
            <a:xfrm>
              <a:off x="6681788" y="4087813"/>
              <a:ext cx="3619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132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6" name="Rectangle 632"/>
            <p:cNvSpPr>
              <a:spLocks noChangeArrowheads="1"/>
            </p:cNvSpPr>
            <p:nvPr/>
          </p:nvSpPr>
          <p:spPr bwMode="auto">
            <a:xfrm>
              <a:off x="7481888" y="4087813"/>
              <a:ext cx="14922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47" name="Rectangle 633"/>
            <p:cNvSpPr>
              <a:spLocks noChangeArrowheads="1"/>
            </p:cNvSpPr>
            <p:nvPr/>
          </p:nvSpPr>
          <p:spPr bwMode="auto">
            <a:xfrm>
              <a:off x="7537451" y="4087813"/>
              <a:ext cx="3619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480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148" name="Rectangle 634"/>
          <p:cNvSpPr>
            <a:spLocks noChangeArrowheads="1"/>
          </p:cNvSpPr>
          <p:nvPr/>
        </p:nvSpPr>
        <p:spPr bwMode="auto">
          <a:xfrm>
            <a:off x="293688" y="4318000"/>
            <a:ext cx="162083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Cumulative inventory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413" name="Group cum. inv."/>
          <p:cNvGrpSpPr/>
          <p:nvPr/>
        </p:nvGrpSpPr>
        <p:grpSpPr>
          <a:xfrm>
            <a:off x="3429001" y="4318000"/>
            <a:ext cx="4464050" cy="255588"/>
            <a:chOff x="3429001" y="4318000"/>
            <a:chExt cx="4464050" cy="255588"/>
          </a:xfrm>
        </p:grpSpPr>
        <p:sp>
          <p:nvSpPr>
            <p:cNvPr id="32149" name="Rectangle 635"/>
            <p:cNvSpPr>
              <a:spLocks noChangeArrowheads="1"/>
            </p:cNvSpPr>
            <p:nvPr/>
          </p:nvSpPr>
          <p:spPr bwMode="auto">
            <a:xfrm>
              <a:off x="3429001" y="4318000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0" name="Rectangle 636"/>
            <p:cNvSpPr>
              <a:spLocks noChangeArrowheads="1"/>
            </p:cNvSpPr>
            <p:nvPr/>
          </p:nvSpPr>
          <p:spPr bwMode="auto">
            <a:xfrm>
              <a:off x="4286251" y="4318000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1" name="Rectangle 637"/>
            <p:cNvSpPr>
              <a:spLocks noChangeArrowheads="1"/>
            </p:cNvSpPr>
            <p:nvPr/>
          </p:nvSpPr>
          <p:spPr bwMode="auto">
            <a:xfrm>
              <a:off x="5056188" y="4318000"/>
              <a:ext cx="2730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2" name="Rectangle 638"/>
            <p:cNvSpPr>
              <a:spLocks noChangeArrowheads="1"/>
            </p:cNvSpPr>
            <p:nvPr/>
          </p:nvSpPr>
          <p:spPr bwMode="auto">
            <a:xfrm>
              <a:off x="5824538" y="4318000"/>
              <a:ext cx="3619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352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3" name="Rectangle 639"/>
            <p:cNvSpPr>
              <a:spLocks noChangeArrowheads="1"/>
            </p:cNvSpPr>
            <p:nvPr/>
          </p:nvSpPr>
          <p:spPr bwMode="auto">
            <a:xfrm>
              <a:off x="6681788" y="4318000"/>
              <a:ext cx="3619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484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4" name="Rectangle 640"/>
            <p:cNvSpPr>
              <a:spLocks noChangeArrowheads="1"/>
            </p:cNvSpPr>
            <p:nvPr/>
          </p:nvSpPr>
          <p:spPr bwMode="auto">
            <a:xfrm>
              <a:off x="7712076" y="4318000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155" name="Rectangle 641"/>
          <p:cNvSpPr>
            <a:spLocks noChangeArrowheads="1"/>
          </p:cNvSpPr>
          <p:nvPr/>
        </p:nvSpPr>
        <p:spPr bwMode="auto">
          <a:xfrm>
            <a:off x="1284288" y="4552950"/>
            <a:ext cx="48101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Costs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56" name="Rectangle 642"/>
          <p:cNvSpPr>
            <a:spLocks noChangeArrowheads="1"/>
          </p:cNvSpPr>
          <p:nvPr/>
        </p:nvSpPr>
        <p:spPr bwMode="auto">
          <a:xfrm>
            <a:off x="293688" y="4786313"/>
            <a:ext cx="109696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Material costs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64" name="Rectangle 650"/>
          <p:cNvSpPr>
            <a:spLocks noChangeArrowheads="1"/>
          </p:cNvSpPr>
          <p:nvPr/>
        </p:nvSpPr>
        <p:spPr bwMode="auto">
          <a:xfrm>
            <a:off x="293688" y="5016500"/>
            <a:ext cx="8477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Hiring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72" name="Rectangle 658"/>
          <p:cNvSpPr>
            <a:spLocks noChangeArrowheads="1"/>
          </p:cNvSpPr>
          <p:nvPr/>
        </p:nvSpPr>
        <p:spPr bwMode="auto">
          <a:xfrm>
            <a:off x="293688" y="5248275"/>
            <a:ext cx="8604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Layoff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80" name="Rectangle 666"/>
          <p:cNvSpPr>
            <a:spLocks noChangeArrowheads="1"/>
          </p:cNvSpPr>
          <p:nvPr/>
        </p:nvSpPr>
        <p:spPr bwMode="auto">
          <a:xfrm>
            <a:off x="293688" y="5478463"/>
            <a:ext cx="139541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Straight Time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88" name="Rectangle 674"/>
          <p:cNvSpPr>
            <a:spLocks noChangeArrowheads="1"/>
          </p:cNvSpPr>
          <p:nvPr/>
        </p:nvSpPr>
        <p:spPr bwMode="auto">
          <a:xfrm>
            <a:off x="293688" y="5708650"/>
            <a:ext cx="111601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Overtime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96" name="Rectangle 682"/>
          <p:cNvSpPr>
            <a:spLocks noChangeArrowheads="1"/>
          </p:cNvSpPr>
          <p:nvPr/>
        </p:nvSpPr>
        <p:spPr bwMode="auto">
          <a:xfrm>
            <a:off x="293688" y="5938838"/>
            <a:ext cx="172561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Inventory carrying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414" name="Group cost"/>
          <p:cNvGrpSpPr/>
          <p:nvPr/>
        </p:nvGrpSpPr>
        <p:grpSpPr>
          <a:xfrm>
            <a:off x="2949576" y="4786313"/>
            <a:ext cx="5813425" cy="1408113"/>
            <a:chOff x="2949576" y="4786313"/>
            <a:chExt cx="5813425" cy="1408113"/>
          </a:xfrm>
        </p:grpSpPr>
        <p:sp>
          <p:nvSpPr>
            <p:cNvPr id="32157" name="Rectangle 643"/>
            <p:cNvSpPr>
              <a:spLocks noChangeArrowheads="1"/>
            </p:cNvSpPr>
            <p:nvPr/>
          </p:nvSpPr>
          <p:spPr bwMode="auto">
            <a:xfrm>
              <a:off x="2949576" y="4786313"/>
              <a:ext cx="6667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185,000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8" name="Rectangle 644"/>
            <p:cNvSpPr>
              <a:spLocks noChangeArrowheads="1"/>
            </p:cNvSpPr>
            <p:nvPr/>
          </p:nvSpPr>
          <p:spPr bwMode="auto">
            <a:xfrm>
              <a:off x="3806826" y="4786313"/>
              <a:ext cx="6667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145,000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59" name="Rectangle 645"/>
            <p:cNvSpPr>
              <a:spLocks noChangeArrowheads="1"/>
            </p:cNvSpPr>
            <p:nvPr/>
          </p:nvSpPr>
          <p:spPr bwMode="auto">
            <a:xfrm>
              <a:off x="4662488" y="4786313"/>
              <a:ext cx="6667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117,600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0" name="Rectangle 646"/>
            <p:cNvSpPr>
              <a:spLocks noChangeArrowheads="1"/>
            </p:cNvSpPr>
            <p:nvPr/>
          </p:nvSpPr>
          <p:spPr bwMode="auto">
            <a:xfrm>
              <a:off x="5519738" y="4786313"/>
              <a:ext cx="6667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117,600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1" name="Rectangle 647"/>
            <p:cNvSpPr>
              <a:spLocks noChangeArrowheads="1"/>
            </p:cNvSpPr>
            <p:nvPr/>
          </p:nvSpPr>
          <p:spPr bwMode="auto">
            <a:xfrm>
              <a:off x="6375401" y="4786313"/>
              <a:ext cx="6683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123,200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2" name="Rectangle 648"/>
            <p:cNvSpPr>
              <a:spLocks noChangeArrowheads="1"/>
            </p:cNvSpPr>
            <p:nvPr/>
          </p:nvSpPr>
          <p:spPr bwMode="auto">
            <a:xfrm>
              <a:off x="7232651" y="4786313"/>
              <a:ext cx="6667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112,000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3" name="Rectangle 649"/>
            <p:cNvSpPr>
              <a:spLocks noChangeArrowheads="1"/>
            </p:cNvSpPr>
            <p:nvPr/>
          </p:nvSpPr>
          <p:spPr bwMode="auto">
            <a:xfrm>
              <a:off x="8002588" y="4786313"/>
              <a:ext cx="760413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$800,400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5" name="Rectangle 651"/>
            <p:cNvSpPr>
              <a:spLocks noChangeArrowheads="1"/>
            </p:cNvSpPr>
            <p:nvPr/>
          </p:nvSpPr>
          <p:spPr bwMode="auto">
            <a:xfrm>
              <a:off x="3124201" y="5016500"/>
              <a:ext cx="4921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6" name="Rectangle 652"/>
            <p:cNvSpPr>
              <a:spLocks noChangeArrowheads="1"/>
            </p:cNvSpPr>
            <p:nvPr/>
          </p:nvSpPr>
          <p:spPr bwMode="auto">
            <a:xfrm>
              <a:off x="4286251" y="5016500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7" name="Rectangle 653"/>
            <p:cNvSpPr>
              <a:spLocks noChangeArrowheads="1"/>
            </p:cNvSpPr>
            <p:nvPr/>
          </p:nvSpPr>
          <p:spPr bwMode="auto">
            <a:xfrm>
              <a:off x="5143501" y="5016500"/>
              <a:ext cx="179388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8" name="Rectangle 654"/>
            <p:cNvSpPr>
              <a:spLocks noChangeArrowheads="1"/>
            </p:cNvSpPr>
            <p:nvPr/>
          </p:nvSpPr>
          <p:spPr bwMode="auto">
            <a:xfrm>
              <a:off x="5999163" y="5016500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69" name="Rectangle 655"/>
            <p:cNvSpPr>
              <a:spLocks noChangeArrowheads="1"/>
            </p:cNvSpPr>
            <p:nvPr/>
          </p:nvSpPr>
          <p:spPr bwMode="auto">
            <a:xfrm>
              <a:off x="6856413" y="5016500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70" name="Rectangle 656"/>
            <p:cNvSpPr>
              <a:spLocks noChangeArrowheads="1"/>
            </p:cNvSpPr>
            <p:nvPr/>
          </p:nvSpPr>
          <p:spPr bwMode="auto">
            <a:xfrm>
              <a:off x="7712076" y="5016500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71" name="Rectangle 657"/>
            <p:cNvSpPr>
              <a:spLocks noChangeArrowheads="1"/>
            </p:cNvSpPr>
            <p:nvPr/>
          </p:nvSpPr>
          <p:spPr bwMode="auto">
            <a:xfrm>
              <a:off x="8177213" y="5016500"/>
              <a:ext cx="579438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$1,000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73" name="Rectangle 659"/>
            <p:cNvSpPr>
              <a:spLocks noChangeArrowheads="1"/>
            </p:cNvSpPr>
            <p:nvPr/>
          </p:nvSpPr>
          <p:spPr bwMode="auto">
            <a:xfrm>
              <a:off x="3429001" y="524827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74" name="Rectangle 660"/>
            <p:cNvSpPr>
              <a:spLocks noChangeArrowheads="1"/>
            </p:cNvSpPr>
            <p:nvPr/>
          </p:nvSpPr>
          <p:spPr bwMode="auto">
            <a:xfrm>
              <a:off x="4286251" y="524827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75" name="Rectangle 661"/>
            <p:cNvSpPr>
              <a:spLocks noChangeArrowheads="1"/>
            </p:cNvSpPr>
            <p:nvPr/>
          </p:nvSpPr>
          <p:spPr bwMode="auto">
            <a:xfrm>
              <a:off x="5143501" y="5248275"/>
              <a:ext cx="17938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76" name="Rectangle 662"/>
            <p:cNvSpPr>
              <a:spLocks noChangeArrowheads="1"/>
            </p:cNvSpPr>
            <p:nvPr/>
          </p:nvSpPr>
          <p:spPr bwMode="auto">
            <a:xfrm>
              <a:off x="5999163" y="524827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77" name="Rectangle 663"/>
            <p:cNvSpPr>
              <a:spLocks noChangeArrowheads="1"/>
            </p:cNvSpPr>
            <p:nvPr/>
          </p:nvSpPr>
          <p:spPr bwMode="auto">
            <a:xfrm>
              <a:off x="6856413" y="524827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78" name="Rectangle 664"/>
            <p:cNvSpPr>
              <a:spLocks noChangeArrowheads="1"/>
            </p:cNvSpPr>
            <p:nvPr/>
          </p:nvSpPr>
          <p:spPr bwMode="auto">
            <a:xfrm>
              <a:off x="7712076" y="5248275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79" name="Rectangle 665"/>
            <p:cNvSpPr>
              <a:spLocks noChangeArrowheads="1"/>
            </p:cNvSpPr>
            <p:nvPr/>
          </p:nvSpPr>
          <p:spPr bwMode="auto">
            <a:xfrm>
              <a:off x="8482013" y="5248275"/>
              <a:ext cx="2746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81" name="Rectangle 667"/>
            <p:cNvSpPr>
              <a:spLocks noChangeArrowheads="1"/>
            </p:cNvSpPr>
            <p:nvPr/>
          </p:nvSpPr>
          <p:spPr bwMode="auto">
            <a:xfrm>
              <a:off x="3036888" y="5478463"/>
              <a:ext cx="5794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24,640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82" name="Rectangle 668"/>
            <p:cNvSpPr>
              <a:spLocks noChangeArrowheads="1"/>
            </p:cNvSpPr>
            <p:nvPr/>
          </p:nvSpPr>
          <p:spPr bwMode="auto">
            <a:xfrm>
              <a:off x="3894138" y="5478463"/>
              <a:ext cx="5794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21,280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83" name="Rectangle 669"/>
            <p:cNvSpPr>
              <a:spLocks noChangeArrowheads="1"/>
            </p:cNvSpPr>
            <p:nvPr/>
          </p:nvSpPr>
          <p:spPr bwMode="auto">
            <a:xfrm>
              <a:off x="4749801" y="5478463"/>
              <a:ext cx="5794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23,520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84" name="Rectangle 670"/>
            <p:cNvSpPr>
              <a:spLocks noChangeArrowheads="1"/>
            </p:cNvSpPr>
            <p:nvPr/>
          </p:nvSpPr>
          <p:spPr bwMode="auto">
            <a:xfrm>
              <a:off x="5607051" y="5478463"/>
              <a:ext cx="5794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23,520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85" name="Rectangle 671"/>
            <p:cNvSpPr>
              <a:spLocks noChangeArrowheads="1"/>
            </p:cNvSpPr>
            <p:nvPr/>
          </p:nvSpPr>
          <p:spPr bwMode="auto">
            <a:xfrm>
              <a:off x="6462713" y="5478463"/>
              <a:ext cx="58102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24,640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86" name="Rectangle 672"/>
            <p:cNvSpPr>
              <a:spLocks noChangeArrowheads="1"/>
            </p:cNvSpPr>
            <p:nvPr/>
          </p:nvSpPr>
          <p:spPr bwMode="auto">
            <a:xfrm>
              <a:off x="7319963" y="5478463"/>
              <a:ext cx="5794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22,400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87" name="Rectangle 673"/>
            <p:cNvSpPr>
              <a:spLocks noChangeArrowheads="1"/>
            </p:cNvSpPr>
            <p:nvPr/>
          </p:nvSpPr>
          <p:spPr bwMode="auto">
            <a:xfrm>
              <a:off x="8002588" y="5478463"/>
              <a:ext cx="760413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$140,000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89" name="Rectangle 675"/>
            <p:cNvSpPr>
              <a:spLocks noChangeArrowheads="1"/>
            </p:cNvSpPr>
            <p:nvPr/>
          </p:nvSpPr>
          <p:spPr bwMode="auto">
            <a:xfrm>
              <a:off x="3036888" y="5708650"/>
              <a:ext cx="5794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18,540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90" name="Rectangle 676"/>
            <p:cNvSpPr>
              <a:spLocks noChangeArrowheads="1"/>
            </p:cNvSpPr>
            <p:nvPr/>
          </p:nvSpPr>
          <p:spPr bwMode="auto">
            <a:xfrm>
              <a:off x="3894138" y="5708650"/>
              <a:ext cx="5794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11,580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91" name="Rectangle 677"/>
            <p:cNvSpPr>
              <a:spLocks noChangeArrowheads="1"/>
            </p:cNvSpPr>
            <p:nvPr/>
          </p:nvSpPr>
          <p:spPr bwMode="auto">
            <a:xfrm>
              <a:off x="5143501" y="5708650"/>
              <a:ext cx="17938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92" name="Rectangle 678"/>
            <p:cNvSpPr>
              <a:spLocks noChangeArrowheads="1"/>
            </p:cNvSpPr>
            <p:nvPr/>
          </p:nvSpPr>
          <p:spPr bwMode="auto">
            <a:xfrm>
              <a:off x="5999163" y="5708650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93" name="Rectangle 679"/>
            <p:cNvSpPr>
              <a:spLocks noChangeArrowheads="1"/>
            </p:cNvSpPr>
            <p:nvPr/>
          </p:nvSpPr>
          <p:spPr bwMode="auto">
            <a:xfrm>
              <a:off x="6856413" y="5708650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94" name="Rectangle 680"/>
            <p:cNvSpPr>
              <a:spLocks noChangeArrowheads="1"/>
            </p:cNvSpPr>
            <p:nvPr/>
          </p:nvSpPr>
          <p:spPr bwMode="auto">
            <a:xfrm>
              <a:off x="7712076" y="5708650"/>
              <a:ext cx="1809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95" name="Rectangle 681"/>
            <p:cNvSpPr>
              <a:spLocks noChangeArrowheads="1"/>
            </p:cNvSpPr>
            <p:nvPr/>
          </p:nvSpPr>
          <p:spPr bwMode="auto">
            <a:xfrm>
              <a:off x="8089901" y="5708650"/>
              <a:ext cx="6667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$30,120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97" name="Rectangle 683"/>
            <p:cNvSpPr>
              <a:spLocks noChangeArrowheads="1"/>
            </p:cNvSpPr>
            <p:nvPr/>
          </p:nvSpPr>
          <p:spPr bwMode="auto">
            <a:xfrm>
              <a:off x="3298826" y="5938838"/>
              <a:ext cx="31750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98" name="Rectangle 684"/>
            <p:cNvSpPr>
              <a:spLocks noChangeArrowheads="1"/>
            </p:cNvSpPr>
            <p:nvPr/>
          </p:nvSpPr>
          <p:spPr bwMode="auto">
            <a:xfrm>
              <a:off x="4156076" y="5938838"/>
              <a:ext cx="31750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99" name="Rectangle 685"/>
            <p:cNvSpPr>
              <a:spLocks noChangeArrowheads="1"/>
            </p:cNvSpPr>
            <p:nvPr/>
          </p:nvSpPr>
          <p:spPr bwMode="auto">
            <a:xfrm>
              <a:off x="4837113" y="5938838"/>
              <a:ext cx="49212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114.0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200" name="Rectangle 686"/>
            <p:cNvSpPr>
              <a:spLocks noChangeArrowheads="1"/>
            </p:cNvSpPr>
            <p:nvPr/>
          </p:nvSpPr>
          <p:spPr bwMode="auto">
            <a:xfrm>
              <a:off x="5694363" y="5938838"/>
              <a:ext cx="49212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528.0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201" name="Rectangle 687"/>
            <p:cNvSpPr>
              <a:spLocks noChangeArrowheads="1"/>
            </p:cNvSpPr>
            <p:nvPr/>
          </p:nvSpPr>
          <p:spPr bwMode="auto">
            <a:xfrm>
              <a:off x="6550026" y="5938838"/>
              <a:ext cx="493713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726.0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202" name="Rectangle 688"/>
            <p:cNvSpPr>
              <a:spLocks noChangeArrowheads="1"/>
            </p:cNvSpPr>
            <p:nvPr/>
          </p:nvSpPr>
          <p:spPr bwMode="auto">
            <a:xfrm>
              <a:off x="7581901" y="5938838"/>
              <a:ext cx="31750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6.0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203" name="Rectangle 689"/>
            <p:cNvSpPr>
              <a:spLocks noChangeArrowheads="1"/>
            </p:cNvSpPr>
            <p:nvPr/>
          </p:nvSpPr>
          <p:spPr bwMode="auto">
            <a:xfrm>
              <a:off x="8177213" y="5938838"/>
              <a:ext cx="57943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$1,374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2204" name="Rectangle 690"/>
          <p:cNvSpPr>
            <a:spLocks noChangeArrowheads="1"/>
          </p:cNvSpPr>
          <p:nvPr/>
        </p:nvSpPr>
        <p:spPr bwMode="auto">
          <a:xfrm>
            <a:off x="7105651" y="6173788"/>
            <a:ext cx="80327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Total Cost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205" name="Rectangle 691"/>
          <p:cNvSpPr>
            <a:spLocks noChangeArrowheads="1"/>
          </p:cNvSpPr>
          <p:nvPr/>
        </p:nvSpPr>
        <p:spPr bwMode="auto">
          <a:xfrm>
            <a:off x="8002588" y="6173788"/>
            <a:ext cx="760413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$972,894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49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39" grpId="0"/>
      <p:bldP spid="3220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/>
              <a:t>Summary of Costs for Aggregate Plans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1ACBAB-A498-4476-8CB9-FB54A0B68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7292"/>
              </p:ext>
            </p:extLst>
          </p:nvPr>
        </p:nvGraphicFramePr>
        <p:xfrm>
          <a:off x="1069297" y="1684962"/>
          <a:ext cx="6715874" cy="25813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727523">
                  <a:extLst>
                    <a:ext uri="{9D8B030D-6E8A-4147-A177-3AD203B41FA5}">
                      <a16:colId xmlns:a16="http://schemas.microsoft.com/office/drawing/2014/main" val="3614812897"/>
                    </a:ext>
                  </a:extLst>
                </a:gridCol>
                <a:gridCol w="1988351">
                  <a:extLst>
                    <a:ext uri="{9D8B030D-6E8A-4147-A177-3AD203B41FA5}">
                      <a16:colId xmlns:a16="http://schemas.microsoft.com/office/drawing/2014/main" val="4259480911"/>
                    </a:ext>
                  </a:extLst>
                </a:gridCol>
              </a:tblGrid>
              <a:tr h="692993">
                <a:tc>
                  <a:txBody>
                    <a:bodyPr/>
                    <a:lstStyle/>
                    <a:p>
                      <a:r>
                        <a:rPr lang="en-HK" dirty="0"/>
                        <a:t>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Full Costs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5042420"/>
                  </a:ext>
                </a:extLst>
              </a:tr>
              <a:tr h="472098">
                <a:tc>
                  <a:txBody>
                    <a:bodyPr/>
                    <a:lstStyle/>
                    <a:p>
                      <a:r>
                        <a:rPr lang="en-HK" dirty="0"/>
                        <a:t>Pure Chase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$975,755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770738"/>
                  </a:ext>
                </a:extLst>
              </a:tr>
              <a:tr h="472098">
                <a:tc>
                  <a:txBody>
                    <a:bodyPr/>
                    <a:lstStyle/>
                    <a:p>
                      <a:r>
                        <a:rPr lang="en-HK" dirty="0"/>
                        <a:t>Pure Level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$970,248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054318"/>
                  </a:ext>
                </a:extLst>
              </a:tr>
              <a:tr h="472098">
                <a:tc>
                  <a:txBody>
                    <a:bodyPr/>
                    <a:lstStyle/>
                    <a:p>
                      <a:r>
                        <a:rPr lang="en-HK" dirty="0"/>
                        <a:t>Minimum workforce with subcontracting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$973,786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5752156"/>
                  </a:ext>
                </a:extLst>
              </a:tr>
              <a:tr h="472098">
                <a:tc>
                  <a:txBody>
                    <a:bodyPr/>
                    <a:lstStyle/>
                    <a:p>
                      <a:r>
                        <a:rPr lang="en-HK" dirty="0"/>
                        <a:t>Constant workforce with overtime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$972,894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1991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65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Comparing capacity and demand </a:t>
            </a:r>
            <a:br>
              <a:rPr lang="en-US" sz="4000" dirty="0"/>
            </a:br>
            <a:r>
              <a:rPr lang="en-US" sz="4000" dirty="0"/>
              <a:t>for a food service facility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339975"/>
            <a:ext cx="8229600" cy="406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 descr="C:\Users\hkpuadmin\AppData\Local\Microsoft\Windows\Temporary Internet Files\Content.IE5\792WG9VE\mcdonalds_logo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4572000"/>
            <a:ext cx="1695450" cy="169545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640080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28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Balancing capacity and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4687"/>
            <a:ext cx="8116888" cy="476091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/>
              <a:t>Demand exceeds capacity</a:t>
            </a:r>
          </a:p>
          <a:p>
            <a:pPr lvl="1">
              <a:spcAft>
                <a:spcPts val="0"/>
              </a:spcAft>
            </a:pPr>
            <a:r>
              <a:rPr lang="en-US" sz="1400" dirty="0"/>
              <a:t>Customers are turned away</a:t>
            </a:r>
          </a:p>
          <a:p>
            <a:pPr lvl="1">
              <a:spcAft>
                <a:spcPts val="0"/>
              </a:spcAft>
            </a:pPr>
            <a:r>
              <a:rPr lang="en-US" sz="1400" dirty="0"/>
              <a:t>E.g., you receive a busy signal when you call to make a hotel reservation</a:t>
            </a:r>
          </a:p>
          <a:p>
            <a:pPr>
              <a:spcAft>
                <a:spcPts val="0"/>
              </a:spcAft>
            </a:pPr>
            <a:r>
              <a:rPr lang="en-US" sz="1800" dirty="0"/>
              <a:t>Demand exceeds optimum capacity</a:t>
            </a:r>
          </a:p>
          <a:p>
            <a:pPr lvl="1">
              <a:spcAft>
                <a:spcPts val="0"/>
              </a:spcAft>
            </a:pPr>
            <a:r>
              <a:rPr lang="en-US" sz="1400" dirty="0"/>
              <a:t>Customers receive poor service</a:t>
            </a:r>
          </a:p>
          <a:p>
            <a:pPr lvl="1">
              <a:spcAft>
                <a:spcPts val="0"/>
              </a:spcAft>
            </a:pPr>
            <a:r>
              <a:rPr lang="en-US" sz="1400" dirty="0"/>
              <a:t>E.g., you have to wait more than an hour to be seated in a very busy restaurant</a:t>
            </a:r>
          </a:p>
          <a:p>
            <a:pPr>
              <a:spcAft>
                <a:spcPts val="0"/>
              </a:spcAft>
            </a:pPr>
            <a:r>
              <a:rPr lang="en-US" sz="1800" dirty="0"/>
              <a:t>Demand equals optimum capacity </a:t>
            </a:r>
          </a:p>
          <a:p>
            <a:pPr lvl="1">
              <a:spcAft>
                <a:spcPts val="0"/>
              </a:spcAft>
            </a:pPr>
            <a:r>
              <a:rPr lang="en-US" sz="1400" dirty="0"/>
              <a:t>Customers are service properly</a:t>
            </a:r>
          </a:p>
          <a:p>
            <a:pPr lvl="1">
              <a:spcAft>
                <a:spcPts val="0"/>
              </a:spcAft>
            </a:pPr>
            <a:r>
              <a:rPr lang="en-US" sz="1400" dirty="0"/>
              <a:t>E.g., your wait at the supermarket checkout is short even though all of the checkout stations are being used</a:t>
            </a:r>
          </a:p>
          <a:p>
            <a:pPr>
              <a:spcAft>
                <a:spcPts val="0"/>
              </a:spcAft>
            </a:pPr>
            <a:r>
              <a:rPr lang="en-US" sz="1800" dirty="0"/>
              <a:t>Demand is less than optimum capacity</a:t>
            </a:r>
          </a:p>
          <a:p>
            <a:pPr lvl="1">
              <a:spcAft>
                <a:spcPts val="0"/>
              </a:spcAft>
            </a:pPr>
            <a:r>
              <a:rPr lang="en-US" sz="1400" dirty="0"/>
              <a:t>There is idle capacity</a:t>
            </a:r>
          </a:p>
          <a:p>
            <a:pPr lvl="1">
              <a:spcAft>
                <a:spcPts val="0"/>
              </a:spcAft>
            </a:pPr>
            <a:r>
              <a:rPr lang="en-US" sz="1400" dirty="0"/>
              <a:t>E.g., your telephone call is answered immediately or you are seated immediately in a restaurant</a:t>
            </a:r>
          </a:p>
          <a:p>
            <a:pPr>
              <a:spcAft>
                <a:spcPts val="0"/>
              </a:spcAft>
            </a:pPr>
            <a:endParaRPr lang="en-US" sz="1800" dirty="0"/>
          </a:p>
          <a:p>
            <a:pPr>
              <a:spcAft>
                <a:spcPts val="0"/>
              </a:spcAft>
            </a:pPr>
            <a:r>
              <a:rPr lang="en-US" sz="1800" dirty="0"/>
              <a:t>Too much capacity—costs rise</a:t>
            </a:r>
          </a:p>
          <a:p>
            <a:pPr>
              <a:spcAft>
                <a:spcPts val="0"/>
              </a:spcAft>
            </a:pPr>
            <a:r>
              <a:rPr lang="en-US" sz="1800" dirty="0"/>
              <a:t>Too little capacity—customers are lost</a:t>
            </a:r>
          </a:p>
          <a:p>
            <a:pPr>
              <a:spcAft>
                <a:spcPts val="0"/>
              </a:spcAft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7200"/>
            <a:ext cx="7391400" cy="1184275"/>
          </a:xfrm>
          <a:noFill/>
          <a:ln/>
        </p:spPr>
        <p:txBody>
          <a:bodyPr/>
          <a:lstStyle/>
          <a:p>
            <a:r>
              <a:rPr lang="en-US" sz="3600" dirty="0"/>
              <a:t>Capacity and demand management in the service sector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5" y="2298700"/>
            <a:ext cx="7956550" cy="42005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2800" dirty="0">
                <a:cs typeface="Arial" charset="0"/>
              </a:rPr>
              <a:t>Capacity management</a:t>
            </a:r>
          </a:p>
          <a:p>
            <a:pPr marL="742950" lvl="2" indent="-342900" eaLnBrk="1" hangingPunct="1">
              <a:lnSpc>
                <a:spcPct val="120000"/>
              </a:lnSpc>
              <a:buClr>
                <a:srgbClr val="FF0000"/>
              </a:buClr>
              <a:buSzPct val="60000"/>
            </a:pPr>
            <a:r>
              <a:rPr lang="en-US" dirty="0">
                <a:ea typeface="+mn-ea"/>
                <a:cs typeface="Arial" charset="0"/>
              </a:rPr>
              <a:t>Full time, temporary, part-time staff</a:t>
            </a:r>
          </a:p>
          <a:p>
            <a:pPr eaLnBrk="1" hangingPunct="1">
              <a:lnSpc>
                <a:spcPct val="120000"/>
              </a:lnSpc>
            </a:pPr>
            <a:r>
              <a:rPr lang="en-US" sz="2800" dirty="0">
                <a:cs typeface="Arial" charset="0"/>
              </a:rPr>
              <a:t>Demand management</a:t>
            </a:r>
          </a:p>
          <a:p>
            <a:pPr marL="742950" lvl="2" indent="-342900" eaLnBrk="1" hangingPunct="1">
              <a:lnSpc>
                <a:spcPct val="120000"/>
              </a:lnSpc>
              <a:buClr>
                <a:srgbClr val="FF0000"/>
              </a:buClr>
              <a:buSzPct val="60000"/>
            </a:pPr>
            <a:r>
              <a:rPr lang="en-US" dirty="0">
                <a:ea typeface="+mn-ea"/>
                <a:cs typeface="Arial" charset="0"/>
              </a:rPr>
              <a:t>Appointments, reservations, FCFS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555" y="4960161"/>
            <a:ext cx="2280289" cy="1283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87" y="4960161"/>
            <a:ext cx="2295525" cy="1290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732662"/>
            <a:ext cx="2273300" cy="17075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Capacity planning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2"/>
            <a:ext cx="7772400" cy="4611687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sz="2200" dirty="0"/>
              <a:t>Long-range planning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2000" dirty="0"/>
              <a:t>Focuses on strategic issues relation to capacity, process, selection, and plant location</a:t>
            </a:r>
          </a:p>
          <a:p>
            <a:pPr lvl="1" eaLnBrk="1" hangingPunct="1">
              <a:spcAft>
                <a:spcPts val="600"/>
              </a:spcAft>
            </a:pPr>
            <a:r>
              <a:rPr lang="en-HK" sz="2000" dirty="0"/>
              <a:t>HKIA: </a:t>
            </a:r>
            <a:r>
              <a:rPr lang="en-US" sz="2000" dirty="0">
                <a:hlinkClick r:id="rId2"/>
              </a:rPr>
              <a:t>https://youtu.be/ipM2zBo8_zI?t=4m20s</a:t>
            </a:r>
            <a:r>
              <a:rPr lang="en-US" sz="2000" dirty="0"/>
              <a:t> </a:t>
            </a:r>
          </a:p>
          <a:p>
            <a:pPr eaLnBrk="1" hangingPunct="1">
              <a:spcAft>
                <a:spcPts val="600"/>
              </a:spcAft>
            </a:pPr>
            <a:r>
              <a:rPr lang="en-US" sz="2200" dirty="0"/>
              <a:t>Intermediate-range planning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2000" dirty="0"/>
              <a:t>Focuses on tactical issues pertaining to aggregate workforce and material requirements for the coming year</a:t>
            </a:r>
          </a:p>
          <a:p>
            <a:pPr eaLnBrk="1" hangingPunct="1">
              <a:spcAft>
                <a:spcPts val="600"/>
              </a:spcAft>
            </a:pPr>
            <a:r>
              <a:rPr lang="en-US" sz="2200" dirty="0"/>
              <a:t>Short-range planning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2000" dirty="0"/>
              <a:t>Addresses day-to-day issues of scheduling workers on jobs at assigned work stations</a:t>
            </a:r>
          </a:p>
          <a:p>
            <a:pPr eaLnBrk="1" hangingPunct="1">
              <a:spcAft>
                <a:spcPts val="6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Long-range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8CD06-EB99-4CD3-BF7B-AFA9512847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6" y="2057400"/>
            <a:ext cx="4038600" cy="28131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905238"/>
            <a:ext cx="17273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Tesla </a:t>
            </a:r>
            <a:r>
              <a:rPr lang="en-US" sz="1600" dirty="0" err="1"/>
              <a:t>Gigafactory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24" y="3733800"/>
            <a:ext cx="4308851" cy="21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52331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plate_LMS_new_log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2A6CEB6-6E31-492E-B9F0-6A6F37612C06}" vid="{56A709DF-5942-4063-A4AE-E7F3C8E903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11661</TotalTime>
  <Words>1551</Words>
  <Application>Microsoft Office PowerPoint</Application>
  <PresentationFormat>On-screen Show (4:3)</PresentationFormat>
  <Paragraphs>291</Paragraphs>
  <Slides>39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Blends</vt:lpstr>
      <vt:lpstr>Template_LMS_new_logo</vt:lpstr>
      <vt:lpstr>Principles of  Operations Management (LGT2106/LGT2B02)</vt:lpstr>
      <vt:lpstr>Lecture outline</vt:lpstr>
      <vt:lpstr>Capacity</vt:lpstr>
      <vt:lpstr>Comparing capacity and demand  for a food service facility</vt:lpstr>
      <vt:lpstr>PowerPoint Presentation</vt:lpstr>
      <vt:lpstr>Balancing capacity and demand</vt:lpstr>
      <vt:lpstr>Capacity and demand management in the service sector</vt:lpstr>
      <vt:lpstr>Capacity planning</vt:lpstr>
      <vt:lpstr>Long-range planning</vt:lpstr>
      <vt:lpstr>Factors affecting capacity decisions</vt:lpstr>
      <vt:lpstr>Production system capacity affects</vt:lpstr>
      <vt:lpstr>Best operating level and (dis)economies of scale</vt:lpstr>
      <vt:lpstr>Economies and diseconomies of scale</vt:lpstr>
      <vt:lpstr>Economies and diseconomies of scale example</vt:lpstr>
      <vt:lpstr>Capacity flexibility</vt:lpstr>
      <vt:lpstr>Strategies for adding capacity</vt:lpstr>
      <vt:lpstr>Proactive strategy</vt:lpstr>
      <vt:lpstr>Neutral strategy</vt:lpstr>
      <vt:lpstr>Reactive strategy</vt:lpstr>
      <vt:lpstr>Steps for determining capacity requirements</vt:lpstr>
      <vt:lpstr>(recap) Capacity planning</vt:lpstr>
      <vt:lpstr>Tactics for matching capacity to demand</vt:lpstr>
      <vt:lpstr>Managing demand</vt:lpstr>
      <vt:lpstr>Complementary demand patterns</vt:lpstr>
      <vt:lpstr>Complementary demand patterns</vt:lpstr>
      <vt:lpstr>Complementary demand patterns</vt:lpstr>
      <vt:lpstr>Overview of manufacturing planning activities</vt:lpstr>
      <vt:lpstr>Aggregate planning</vt:lpstr>
      <vt:lpstr>Required inputs</vt:lpstr>
      <vt:lpstr>Production planning strategies</vt:lpstr>
      <vt:lpstr>A pure chase/level strategy</vt:lpstr>
      <vt:lpstr>Production planning strategies</vt:lpstr>
      <vt:lpstr>Relevant costs</vt:lpstr>
      <vt:lpstr>Forecasted Demand and Workdays for C&amp;A Company</vt:lpstr>
      <vt:lpstr>First Alternative: Pure Chase Strategy</vt:lpstr>
      <vt:lpstr>Second Alternative: Pure Level Strategy</vt:lpstr>
      <vt:lpstr>Third Alternative: Minimum Workforce with Subcontracting</vt:lpstr>
      <vt:lpstr>Fourth Alternative: Constant Workforce with Overtime and Inventory</vt:lpstr>
      <vt:lpstr>Summary of Costs for Aggregate Plans</vt:lpstr>
    </vt:vector>
  </TitlesOfParts>
  <Company>PolyU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Operations Management (LGT3105)</dc:title>
  <dc:creator>LGT-RF1</dc:creator>
  <cp:lastModifiedBy>Kingship Lo</cp:lastModifiedBy>
  <cp:revision>372</cp:revision>
  <cp:lastPrinted>2021-01-19T11:24:42Z</cp:lastPrinted>
  <dcterms:created xsi:type="dcterms:W3CDTF">2010-08-20T10:52:08Z</dcterms:created>
  <dcterms:modified xsi:type="dcterms:W3CDTF">2021-02-08T04:09:28Z</dcterms:modified>
</cp:coreProperties>
</file>